
<file path=[Content_Types].xml><?xml version="1.0" encoding="utf-8"?>
<Types xmlns="http://schemas.openxmlformats.org/package/2006/content-types">
  <Default Extension="png" ContentType="image/png"/>
  <Default Extension="jpeg" ContentType="image/jpeg"/>
  <Default Extension="webp" ContentType="image/webp"/>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5.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handoutMasterIdLst>
    <p:handoutMasterId r:id="rId29"/>
  </p:handoutMasterIdLst>
  <p:sldIdLst>
    <p:sldId id="544" r:id="rId2"/>
    <p:sldId id="257" r:id="rId3"/>
    <p:sldId id="601" r:id="rId4"/>
    <p:sldId id="260" r:id="rId5"/>
    <p:sldId id="564" r:id="rId6"/>
    <p:sldId id="512" r:id="rId7"/>
    <p:sldId id="285" r:id="rId8"/>
    <p:sldId id="538" r:id="rId9"/>
    <p:sldId id="274" r:id="rId10"/>
    <p:sldId id="584" r:id="rId11"/>
    <p:sldId id="587" r:id="rId12"/>
    <p:sldId id="590" r:id="rId13"/>
    <p:sldId id="589" r:id="rId14"/>
    <p:sldId id="588" r:id="rId15"/>
    <p:sldId id="585" r:id="rId16"/>
    <p:sldId id="591" r:id="rId17"/>
    <p:sldId id="633" r:id="rId18"/>
    <p:sldId id="595" r:id="rId19"/>
    <p:sldId id="593" r:id="rId20"/>
    <p:sldId id="594" r:id="rId21"/>
    <p:sldId id="586" r:id="rId22"/>
    <p:sldId id="596" r:id="rId23"/>
    <p:sldId id="597" r:id="rId24"/>
    <p:sldId id="598" r:id="rId25"/>
    <p:sldId id="599" r:id="rId26"/>
    <p:sldId id="521" r:id="rId27"/>
  </p:sldIdLst>
  <p:sldSz cx="12190413" cy="6859588"/>
  <p:notesSz cx="6858000" cy="9144000"/>
  <p:custDataLst>
    <p:tags r:id="rId30"/>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75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6985"/>
    <a:srgbClr val="EEEEEF"/>
    <a:srgbClr val="F7FBFE"/>
    <a:srgbClr val="C76523"/>
    <a:srgbClr val="C65C0E"/>
    <a:srgbClr val="C5570F"/>
    <a:srgbClr val="E1A566"/>
    <a:srgbClr val="BB7036"/>
    <a:srgbClr val="DCDBE0"/>
    <a:srgbClr val="F5B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3"/>
    <p:restoredTop sz="69767" autoAdjust="0"/>
  </p:normalViewPr>
  <p:slideViewPr>
    <p:cSldViewPr showGuides="1">
      <p:cViewPr varScale="1">
        <p:scale>
          <a:sx n="111" d="100"/>
          <a:sy n="111" d="100"/>
        </p:scale>
        <p:origin x="138" y="72"/>
      </p:cViewPr>
      <p:guideLst>
        <p:guide orient="horz" pos="2160"/>
        <p:guide pos="375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2024-01-09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681154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2024-01-09</a:t>
            </a:fld>
            <a:endParaRPr lang="zh-CN" altLang="en-US"/>
          </a:p>
        </p:txBody>
      </p:sp>
      <p:sp>
        <p:nvSpPr>
          <p:cNvPr id="4" name="幻灯片图像占位符 3"/>
          <p:cNvSpPr>
            <a:spLocks noGrp="1" noRot="1" noChangeAspect="1"/>
          </p:cNvSpPr>
          <p:nvPr>
            <p:ph type="sldImg" idx="2"/>
          </p:nvPr>
        </p:nvSpPr>
        <p:spPr>
          <a:xfrm>
            <a:off x="686736" y="1143000"/>
            <a:ext cx="5484527"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902268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7388" y="1143000"/>
            <a:ext cx="5483225"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6061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73482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49046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84991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25492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050" name="图片 6"/>
          <p:cNvPicPr>
            <a:picLocks noChangeAspect="1"/>
          </p:cNvPicPr>
          <p:nvPr userDrawn="1"/>
        </p:nvPicPr>
        <p:blipFill>
          <a:blip r:embed="rId2" cstate="print"/>
          <a:srcRect l="12291" r="15137"/>
          <a:stretch>
            <a:fillRect/>
          </a:stretch>
        </p:blipFill>
        <p:spPr>
          <a:xfrm>
            <a:off x="0" y="1588"/>
            <a:ext cx="12190413" cy="6858000"/>
          </a:xfrm>
          <a:prstGeom prst="rect">
            <a:avLst/>
          </a:prstGeom>
          <a:noFill/>
          <a:ln w="9525">
            <a:noFill/>
          </a:ln>
        </p:spPr>
      </p:pic>
      <p:sp>
        <p:nvSpPr>
          <p:cNvPr id="2" name="标题 1"/>
          <p:cNvSpPr>
            <a:spLocks noGrp="1"/>
          </p:cNvSpPr>
          <p:nvPr>
            <p:ph type="ctrTitle"/>
          </p:nvPr>
        </p:nvSpPr>
        <p:spPr>
          <a:xfrm>
            <a:off x="914282" y="2130921"/>
            <a:ext cx="10361851" cy="1470366"/>
          </a:xfrm>
        </p:spPr>
        <p:txBody>
          <a:bodyPr/>
          <a:lstStyle/>
          <a:p>
            <a:r>
              <a:rPr lang="zh-CN" altLang="en-US"/>
              <a:t>单击此处编辑母版标题样式</a:t>
            </a:r>
          </a:p>
        </p:txBody>
      </p:sp>
      <p:sp>
        <p:nvSpPr>
          <p:cNvPr id="3" name="副标题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8" name="日期占位符 3"/>
          <p:cNvSpPr>
            <a:spLocks noGrp="1"/>
          </p:cNvSpPr>
          <p:nvPr>
            <p:ph type="dt" sz="half" idx="2"/>
          </p:nvPr>
        </p:nvSpPr>
        <p:spPr>
          <a:xfrm>
            <a:off x="609600" y="6357938"/>
            <a:ext cx="28448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7BFCAE8-19AE-4C47-A70F-D4DB4B1A43C4}"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2024-01-09</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页脚占位符 4"/>
          <p:cNvSpPr>
            <a:spLocks noGrp="1"/>
          </p:cNvSpPr>
          <p:nvPr>
            <p:ph type="ftr" sz="quarter" idx="3"/>
          </p:nvPr>
        </p:nvSpPr>
        <p:spPr>
          <a:xfrm>
            <a:off x="4165600" y="6357938"/>
            <a:ext cx="3859213"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灯片编号占位符 5"/>
          <p:cNvSpPr>
            <a:spLocks noGrp="1"/>
          </p:cNvSpPr>
          <p:nvPr>
            <p:ph type="sldNum" sz="quarter" idx="4"/>
          </p:nvPr>
        </p:nvSpPr>
        <p:spPr>
          <a:xfrm>
            <a:off x="8736013" y="6357938"/>
            <a:ext cx="2844800" cy="365125"/>
          </a:xfrm>
          <a:prstGeom prst="rect">
            <a:avLst/>
          </a:prstGeom>
        </p:spPr>
        <p:txBody>
          <a:bodyPr vert="horz" lIns="91440" tIns="45720" rIns="91440" bIns="45720" rtlCol="0" anchor="ctr"/>
          <a:lstStyle/>
          <a:p>
            <a:pPr algn="r">
              <a:buNone/>
            </a:pPr>
            <a:fld id="{9A0DB2DC-4C9A-4742-B13C-FB6460FD3503}" type="slidenum">
              <a:rPr lang="zh-CN" altLang="en-US" dirty="0">
                <a:latin typeface="Calibri" panose="020F0502020204030204" pitchFamily="34" charset="0"/>
              </a:rPr>
              <a:t>‹#›</a:t>
            </a:fld>
            <a:endParaRPr lang="zh-CN" altLang="en-US" dirty="0">
              <a:latin typeface="Calibri" panose="020F0502020204030204" pitchFamily="34" charset="0"/>
            </a:endParaRPr>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09600" y="274638"/>
            <a:ext cx="10971213" cy="1143000"/>
          </a:xfrm>
          <a:prstGeom prst="rect">
            <a:avLst/>
          </a:prstGeom>
          <a:noFill/>
          <a:ln w="9525">
            <a:noFill/>
          </a:ln>
        </p:spPr>
        <p:txBody>
          <a:bodyPr anchor="ctr" anchorCtr="0"/>
          <a:lstStyle/>
          <a:p>
            <a:pPr lvl="0"/>
            <a:r>
              <a:rPr lang="zh-CN" altLang="en-US" dirty="0"/>
              <a:t>单击此处编辑母版标题样式</a:t>
            </a:r>
          </a:p>
        </p:txBody>
      </p:sp>
      <p:sp>
        <p:nvSpPr>
          <p:cNvPr id="1027" name="文本占位符 2"/>
          <p:cNvSpPr>
            <a:spLocks noGrp="1"/>
          </p:cNvSpPr>
          <p:nvPr>
            <p:ph type="body" idx="1"/>
          </p:nvPr>
        </p:nvSpPr>
        <p:spPr>
          <a:xfrm>
            <a:off x="609600" y="1600200"/>
            <a:ext cx="10971213" cy="452755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7938"/>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19616D2-63D4-4864-984B-F422039C9A44}"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2024-01-09</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165600" y="6357938"/>
            <a:ext cx="385921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736013" y="6357938"/>
            <a:ext cx="2844800" cy="365125"/>
          </a:xfrm>
          <a:prstGeom prst="rect">
            <a:avLst/>
          </a:prstGeom>
        </p:spPr>
        <p:txBody>
          <a:bodyPr vert="horz" lIns="91440" tIns="45720" rIns="91440" bIns="45720" rtlCol="0" anchor="ctr"/>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zh-CN" altLang="en-US" dirty="0"/>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Lst>
  <p:transition>
    <p:wipe dir="r"/>
  </p:transition>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15.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tags" Target="../tags/tag2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tags" Target="../tags/tag40.xml"/><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tags" Target="../tags/tag39.xml"/><Relationship Id="rId2" Type="http://schemas.openxmlformats.org/officeDocument/2006/relationships/tags" Target="../tags/tag29.xml"/><Relationship Id="rId16"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tags" Target="../tags/tag42.xml"/><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tags" Target="../tags/tag4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24.jpeg"/><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52.xml"/><Relationship Id="rId7" Type="http://schemas.openxmlformats.org/officeDocument/2006/relationships/image" Target="../media/image25.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tags" Target="../tags/tag53.xml"/></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56.xml"/><Relationship Id="rId7" Type="http://schemas.openxmlformats.org/officeDocument/2006/relationships/image" Target="../media/image29.webp"/><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32.jpeg"/><Relationship Id="rId5" Type="http://schemas.openxmlformats.org/officeDocument/2006/relationships/slideLayout" Target="../slideLayouts/slideLayout1.xml"/><Relationship Id="rId4" Type="http://schemas.openxmlformats.org/officeDocument/2006/relationships/tags" Target="../tags/tag62.xml"/></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65.xml"/><Relationship Id="rId7" Type="http://schemas.openxmlformats.org/officeDocument/2006/relationships/notesSlide" Target="../notesSlides/notesSlide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1.xml"/><Relationship Id="rId11" Type="http://schemas.openxmlformats.org/officeDocument/2006/relationships/image" Target="../media/image36.jpeg"/><Relationship Id="rId5" Type="http://schemas.openxmlformats.org/officeDocument/2006/relationships/tags" Target="../tags/tag67.xml"/><Relationship Id="rId10" Type="http://schemas.openxmlformats.org/officeDocument/2006/relationships/image" Target="../media/image35.jpeg"/><Relationship Id="rId4" Type="http://schemas.openxmlformats.org/officeDocument/2006/relationships/tags" Target="../tags/tag66.xml"/><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38.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tags" Target="../tags/tag82.xml"/><Relationship Id="rId18" Type="http://schemas.openxmlformats.org/officeDocument/2006/relationships/tags" Target="../tags/tag87.xml"/><Relationship Id="rId26" Type="http://schemas.openxmlformats.org/officeDocument/2006/relationships/image" Target="../media/image40.jpeg"/><Relationship Id="rId3" Type="http://schemas.openxmlformats.org/officeDocument/2006/relationships/tags" Target="../tags/tag72.xml"/><Relationship Id="rId21" Type="http://schemas.openxmlformats.org/officeDocument/2006/relationships/tags" Target="../tags/tag90.xml"/><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tags" Target="../tags/tag86.xml"/><Relationship Id="rId25" Type="http://schemas.openxmlformats.org/officeDocument/2006/relationships/image" Target="../media/image39.png"/><Relationship Id="rId2" Type="http://schemas.openxmlformats.org/officeDocument/2006/relationships/tags" Target="../tags/tag71.xml"/><Relationship Id="rId16" Type="http://schemas.openxmlformats.org/officeDocument/2006/relationships/tags" Target="../tags/tag85.xml"/><Relationship Id="rId20" Type="http://schemas.openxmlformats.org/officeDocument/2006/relationships/tags" Target="../tags/tag89.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24" Type="http://schemas.openxmlformats.org/officeDocument/2006/relationships/slideLayout" Target="../slideLayouts/slideLayout1.xml"/><Relationship Id="rId5" Type="http://schemas.openxmlformats.org/officeDocument/2006/relationships/tags" Target="../tags/tag74.xml"/><Relationship Id="rId15" Type="http://schemas.openxmlformats.org/officeDocument/2006/relationships/tags" Target="../tags/tag84.xml"/><Relationship Id="rId23" Type="http://schemas.openxmlformats.org/officeDocument/2006/relationships/tags" Target="../tags/tag92.xml"/><Relationship Id="rId10" Type="http://schemas.openxmlformats.org/officeDocument/2006/relationships/tags" Target="../tags/tag79.xml"/><Relationship Id="rId19" Type="http://schemas.openxmlformats.org/officeDocument/2006/relationships/tags" Target="../tags/tag88.xml"/><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tags" Target="../tags/tag83.xml"/><Relationship Id="rId22" Type="http://schemas.openxmlformats.org/officeDocument/2006/relationships/tags" Target="../tags/tag9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4.xml"/><Relationship Id="rId1" Type="http://schemas.openxmlformats.org/officeDocument/2006/relationships/tags" Target="../tags/tag93.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1.jpe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2.jpe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hidden="1"/>
          <p:cNvSpPr txBox="1"/>
          <p:nvPr/>
        </p:nvSpPr>
        <p:spPr>
          <a:xfrm>
            <a:off x="2652521" y="1977836"/>
            <a:ext cx="6900285" cy="450215"/>
          </a:xfrm>
          <a:prstGeom prst="rect">
            <a:avLst/>
          </a:prstGeom>
          <a:noFill/>
        </p:spPr>
        <p:txBody>
          <a:bodyPr wrap="square">
            <a:spAutoFit/>
          </a:bodyPr>
          <a:lstStyle/>
          <a:p>
            <a:pPr marL="0" marR="0" indent="0" algn="ctr">
              <a:lnSpc>
                <a:spcPts val="2800"/>
              </a:lnSpc>
              <a:spcBef>
                <a:spcPts val="0"/>
              </a:spcBef>
              <a:spcAft>
                <a:spcPts val="0"/>
              </a:spcAft>
            </a:pPr>
            <a:r>
              <a:rPr lang="zh-CN" altLang="en-US" sz="4400" kern="100" dirty="0">
                <a:solidFill>
                  <a:schemeClr val="tx1">
                    <a:lumMod val="100000"/>
                  </a:schemeClr>
                </a:solidFill>
                <a:effectLst/>
                <a:latin typeface="+mn-ea"/>
                <a:cs typeface="Times New Roman" panose="02020603050405020304" pitchFamily="18" charset="0"/>
              </a:rPr>
              <a:t>展翼航飞 智启未来</a:t>
            </a:r>
            <a:endParaRPr lang="zh-CN" altLang="en-US" sz="4400" kern="100" dirty="0">
              <a:solidFill>
                <a:schemeClr val="tx1">
                  <a:lumMod val="100000"/>
                </a:schemeClr>
              </a:solidFill>
              <a:effectLst/>
              <a:latin typeface="+mn-ea"/>
            </a:endParaRPr>
          </a:p>
        </p:txBody>
      </p:sp>
      <p:cxnSp>
        <p:nvCxnSpPr>
          <p:cNvPr id="53" name="直接连接符 52"/>
          <p:cNvCxnSpPr/>
          <p:nvPr/>
        </p:nvCxnSpPr>
        <p:spPr>
          <a:xfrm flipV="1">
            <a:off x="14989806" y="1171"/>
            <a:ext cx="302979" cy="920907"/>
          </a:xfrm>
          <a:prstGeom prst="line">
            <a:avLst/>
          </a:prstGeom>
          <a:ln w="15875">
            <a:gradFill>
              <a:gsLst>
                <a:gs pos="0">
                  <a:schemeClr val="accent1">
                    <a:lumMod val="5000"/>
                    <a:lumOff val="95000"/>
                    <a:alpha val="0"/>
                  </a:schemeClr>
                </a:gs>
                <a:gs pos="100000">
                  <a:srgbClr val="74ADDF"/>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5" name="图片 4" descr="图片1"/>
          <p:cNvPicPr>
            <a:picLocks noChangeAspect="1"/>
          </p:cNvPicPr>
          <p:nvPr>
            <p:custDataLst>
              <p:tags r:id="rId1"/>
            </p:custDataLst>
          </p:nvPr>
        </p:nvPicPr>
        <p:blipFill>
          <a:blip r:embed="rId4" cstate="print"/>
          <a:stretch>
            <a:fillRect/>
          </a:stretch>
        </p:blipFill>
        <p:spPr>
          <a:xfrm>
            <a:off x="-67732" y="-256642"/>
            <a:ext cx="12353088" cy="7214827"/>
          </a:xfrm>
          <a:prstGeom prst="rect">
            <a:avLst/>
          </a:prstGeom>
        </p:spPr>
      </p:pic>
      <p:sp>
        <p:nvSpPr>
          <p:cNvPr id="28" name="文本框 27"/>
          <p:cNvSpPr txBox="1"/>
          <p:nvPr/>
        </p:nvSpPr>
        <p:spPr>
          <a:xfrm>
            <a:off x="677030" y="1197754"/>
            <a:ext cx="11050270" cy="1568450"/>
          </a:xfrm>
          <a:prstGeom prst="rect">
            <a:avLst/>
          </a:prstGeom>
          <a:noFill/>
          <a:ln w="25400">
            <a:noFill/>
          </a:ln>
        </p:spPr>
        <p:txBody>
          <a:bodyPr wrap="square" rtlCol="0">
            <a:spAutoFit/>
          </a:bodyPr>
          <a:lstStyle/>
          <a:p>
            <a:pPr lvl="0" algn="ctr"/>
            <a:r>
              <a:rPr lang="zh-CN" altLang="en-US" sz="4800" b="1" dirty="0">
                <a:ln w="38100">
                  <a:gradFill>
                    <a:gsLst>
                      <a:gs pos="0">
                        <a:schemeClr val="accent1">
                          <a:lumMod val="5000"/>
                          <a:lumOff val="95000"/>
                        </a:schemeClr>
                      </a:gs>
                      <a:gs pos="100000">
                        <a:schemeClr val="accent1">
                          <a:lumMod val="30000"/>
                          <a:lumOff val="70000"/>
                        </a:schemeClr>
                      </a:gs>
                    </a:gsLst>
                    <a:lin ang="5400000" scaled="1"/>
                  </a:gradFill>
                </a:ln>
                <a:solidFill>
                  <a:srgbClr val="075AAD"/>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rPr>
              <a:t>《恩平市进一步推进制造业高质量发展若干措施》</a:t>
            </a:r>
          </a:p>
        </p:txBody>
      </p:sp>
      <p:sp>
        <p:nvSpPr>
          <p:cNvPr id="29" name="文本框 28"/>
          <p:cNvSpPr txBox="1"/>
          <p:nvPr/>
        </p:nvSpPr>
        <p:spPr>
          <a:xfrm>
            <a:off x="550664" y="1197754"/>
            <a:ext cx="11302365" cy="1568450"/>
          </a:xfrm>
          <a:prstGeom prst="rect">
            <a:avLst/>
          </a:prstGeom>
          <a:noFill/>
        </p:spPr>
        <p:txBody>
          <a:bodyPr wrap="square" rtlCol="0">
            <a:spAutoFit/>
          </a:bodyPr>
          <a:lstStyle/>
          <a:p>
            <a:pPr lvl="0" algn="ctr"/>
            <a:r>
              <a:rPr lang="zh-CN" altLang="en-US" sz="4800" b="1" dirty="0">
                <a:solidFill>
                  <a:srgbClr val="FFC000"/>
                </a:solidFill>
                <a:latin typeface="微软雅黑" panose="020B0503020204020204" pitchFamily="34" charset="-122"/>
                <a:ea typeface="微软雅黑" panose="020B0503020204020204" pitchFamily="34" charset="-122"/>
                <a:sym typeface="+mn-ea"/>
              </a:rPr>
              <a:t>《恩平市进一步推进制造业高质量发展</a:t>
            </a:r>
          </a:p>
          <a:p>
            <a:pPr lvl="0" algn="ctr"/>
            <a:r>
              <a:rPr lang="zh-CN" altLang="en-US" sz="4800" b="1" dirty="0">
                <a:solidFill>
                  <a:srgbClr val="FFC000"/>
                </a:solidFill>
                <a:latin typeface="微软雅黑" panose="020B0503020204020204" pitchFamily="34" charset="-122"/>
                <a:ea typeface="微软雅黑" panose="020B0503020204020204" pitchFamily="34" charset="-122"/>
                <a:sym typeface="+mn-ea"/>
              </a:rPr>
              <a:t>若干措施》</a:t>
            </a:r>
          </a:p>
        </p:txBody>
      </p:sp>
      <p:sp>
        <p:nvSpPr>
          <p:cNvPr id="10" name="文本框 9"/>
          <p:cNvSpPr txBox="1"/>
          <p:nvPr/>
        </p:nvSpPr>
        <p:spPr>
          <a:xfrm>
            <a:off x="3409315" y="3141345"/>
            <a:ext cx="5584825" cy="983615"/>
          </a:xfrm>
          <a:prstGeom prst="rect">
            <a:avLst/>
          </a:prstGeom>
          <a:noFill/>
          <a:ln w="25400">
            <a:noFill/>
          </a:ln>
        </p:spPr>
        <p:txBody>
          <a:bodyPr wrap="square" rtlCol="0">
            <a:spAutoFit/>
          </a:bodyPr>
          <a:lstStyle/>
          <a:p>
            <a:pPr lvl="0" algn="ctr"/>
            <a:r>
              <a:rPr lang="zh-CN" altLang="en-US" sz="5800" b="1" dirty="0">
                <a:ln w="38100">
                  <a:gradFill>
                    <a:gsLst>
                      <a:gs pos="0">
                        <a:schemeClr val="accent1">
                          <a:lumMod val="5000"/>
                          <a:lumOff val="95000"/>
                        </a:schemeClr>
                      </a:gs>
                      <a:gs pos="100000">
                        <a:schemeClr val="accent1">
                          <a:lumMod val="30000"/>
                          <a:lumOff val="70000"/>
                        </a:schemeClr>
                      </a:gs>
                    </a:gsLst>
                    <a:lin ang="5400000" scaled="1"/>
                  </a:gradFill>
                </a:ln>
                <a:solidFill>
                  <a:srgbClr val="075AAD"/>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rPr>
              <a:t>政</a:t>
            </a:r>
            <a:r>
              <a:rPr lang="en-US" altLang="zh-CN" sz="5800" b="1" dirty="0">
                <a:ln w="38100">
                  <a:gradFill>
                    <a:gsLst>
                      <a:gs pos="0">
                        <a:schemeClr val="accent1">
                          <a:lumMod val="5000"/>
                          <a:lumOff val="95000"/>
                        </a:schemeClr>
                      </a:gs>
                      <a:gs pos="100000">
                        <a:schemeClr val="accent1">
                          <a:lumMod val="30000"/>
                          <a:lumOff val="70000"/>
                        </a:schemeClr>
                      </a:gs>
                    </a:gsLst>
                    <a:lin ang="5400000" scaled="1"/>
                  </a:gradFill>
                </a:ln>
                <a:solidFill>
                  <a:srgbClr val="075AAD"/>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rPr>
              <a:t> </a:t>
            </a:r>
            <a:r>
              <a:rPr lang="zh-CN" altLang="en-US" sz="5800" b="1" dirty="0">
                <a:ln w="38100">
                  <a:gradFill>
                    <a:gsLst>
                      <a:gs pos="0">
                        <a:schemeClr val="accent1">
                          <a:lumMod val="5000"/>
                          <a:lumOff val="95000"/>
                        </a:schemeClr>
                      </a:gs>
                      <a:gs pos="100000">
                        <a:schemeClr val="accent1">
                          <a:lumMod val="30000"/>
                          <a:lumOff val="70000"/>
                        </a:schemeClr>
                      </a:gs>
                    </a:gsLst>
                    <a:lin ang="5400000" scaled="1"/>
                  </a:gradFill>
                </a:ln>
                <a:solidFill>
                  <a:srgbClr val="075AAD"/>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rPr>
              <a:t>策</a:t>
            </a:r>
            <a:r>
              <a:rPr lang="en-US" altLang="zh-CN" sz="5800" b="1" dirty="0">
                <a:ln w="38100">
                  <a:gradFill>
                    <a:gsLst>
                      <a:gs pos="0">
                        <a:schemeClr val="accent1">
                          <a:lumMod val="5000"/>
                          <a:lumOff val="95000"/>
                        </a:schemeClr>
                      </a:gs>
                      <a:gs pos="100000">
                        <a:schemeClr val="accent1">
                          <a:lumMod val="30000"/>
                          <a:lumOff val="70000"/>
                        </a:schemeClr>
                      </a:gs>
                    </a:gsLst>
                    <a:lin ang="5400000" scaled="1"/>
                  </a:gradFill>
                </a:ln>
                <a:solidFill>
                  <a:srgbClr val="075AAD"/>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rPr>
              <a:t> </a:t>
            </a:r>
            <a:r>
              <a:rPr lang="zh-CN" altLang="en-US" sz="5800" b="1" dirty="0">
                <a:ln w="38100">
                  <a:gradFill>
                    <a:gsLst>
                      <a:gs pos="0">
                        <a:schemeClr val="accent1">
                          <a:lumMod val="5000"/>
                          <a:lumOff val="95000"/>
                        </a:schemeClr>
                      </a:gs>
                      <a:gs pos="100000">
                        <a:schemeClr val="accent1">
                          <a:lumMod val="30000"/>
                          <a:lumOff val="70000"/>
                        </a:schemeClr>
                      </a:gs>
                    </a:gsLst>
                    <a:lin ang="5400000" scaled="1"/>
                  </a:gradFill>
                </a:ln>
                <a:solidFill>
                  <a:srgbClr val="075AAD"/>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rPr>
              <a:t>解</a:t>
            </a:r>
            <a:r>
              <a:rPr lang="en-US" altLang="zh-CN" sz="5800" b="1" dirty="0">
                <a:ln w="38100">
                  <a:gradFill>
                    <a:gsLst>
                      <a:gs pos="0">
                        <a:schemeClr val="accent1">
                          <a:lumMod val="5000"/>
                          <a:lumOff val="95000"/>
                        </a:schemeClr>
                      </a:gs>
                      <a:gs pos="100000">
                        <a:schemeClr val="accent1">
                          <a:lumMod val="30000"/>
                          <a:lumOff val="70000"/>
                        </a:schemeClr>
                      </a:gs>
                    </a:gsLst>
                    <a:lin ang="5400000" scaled="1"/>
                  </a:gradFill>
                </a:ln>
                <a:solidFill>
                  <a:srgbClr val="075AAD"/>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rPr>
              <a:t> </a:t>
            </a:r>
            <a:r>
              <a:rPr lang="zh-CN" altLang="en-US" sz="5800" b="1" dirty="0">
                <a:ln w="38100">
                  <a:gradFill>
                    <a:gsLst>
                      <a:gs pos="0">
                        <a:schemeClr val="accent1">
                          <a:lumMod val="5000"/>
                          <a:lumOff val="95000"/>
                        </a:schemeClr>
                      </a:gs>
                      <a:gs pos="100000">
                        <a:schemeClr val="accent1">
                          <a:lumMod val="30000"/>
                          <a:lumOff val="70000"/>
                        </a:schemeClr>
                      </a:gs>
                    </a:gsLst>
                    <a:lin ang="5400000" scaled="1"/>
                  </a:gradFill>
                </a:ln>
                <a:solidFill>
                  <a:srgbClr val="075AAD"/>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sym typeface="+mn-ea"/>
              </a:rPr>
              <a:t>读</a:t>
            </a:r>
          </a:p>
        </p:txBody>
      </p:sp>
      <p:sp>
        <p:nvSpPr>
          <p:cNvPr id="11" name="文本框 10"/>
          <p:cNvSpPr txBox="1"/>
          <p:nvPr/>
        </p:nvSpPr>
        <p:spPr>
          <a:xfrm>
            <a:off x="3790950" y="3141345"/>
            <a:ext cx="4822825" cy="983615"/>
          </a:xfrm>
          <a:prstGeom prst="rect">
            <a:avLst/>
          </a:prstGeom>
          <a:noFill/>
        </p:spPr>
        <p:txBody>
          <a:bodyPr wrap="square" rtlCol="0">
            <a:spAutoFit/>
          </a:bodyPr>
          <a:lstStyle/>
          <a:p>
            <a:pPr lvl="0" algn="ctr"/>
            <a:r>
              <a:rPr lang="zh-CN" altLang="en-US" sz="5800" b="1" dirty="0">
                <a:solidFill>
                  <a:srgbClr val="FFC000"/>
                </a:solidFill>
                <a:latin typeface="微软雅黑" panose="020B0503020204020204" pitchFamily="34" charset="-122"/>
                <a:ea typeface="微软雅黑" panose="020B0503020204020204" pitchFamily="34" charset="-122"/>
                <a:sym typeface="+mn-ea"/>
              </a:rPr>
              <a:t>政</a:t>
            </a:r>
            <a:r>
              <a:rPr lang="en-US" altLang="zh-CN" sz="5800" b="1" dirty="0">
                <a:solidFill>
                  <a:srgbClr val="FFC000"/>
                </a:solidFill>
                <a:latin typeface="微软雅黑" panose="020B0503020204020204" pitchFamily="34" charset="-122"/>
                <a:ea typeface="微软雅黑" panose="020B0503020204020204" pitchFamily="34" charset="-122"/>
                <a:sym typeface="+mn-ea"/>
              </a:rPr>
              <a:t> </a:t>
            </a:r>
            <a:r>
              <a:rPr lang="zh-CN" altLang="en-US" sz="5800" b="1" dirty="0">
                <a:solidFill>
                  <a:srgbClr val="FFC000"/>
                </a:solidFill>
                <a:latin typeface="微软雅黑" panose="020B0503020204020204" pitchFamily="34" charset="-122"/>
                <a:ea typeface="微软雅黑" panose="020B0503020204020204" pitchFamily="34" charset="-122"/>
                <a:sym typeface="+mn-ea"/>
              </a:rPr>
              <a:t>策</a:t>
            </a:r>
            <a:r>
              <a:rPr lang="en-US" altLang="zh-CN" sz="5800" b="1" dirty="0">
                <a:solidFill>
                  <a:srgbClr val="FFC000"/>
                </a:solidFill>
                <a:latin typeface="微软雅黑" panose="020B0503020204020204" pitchFamily="34" charset="-122"/>
                <a:ea typeface="微软雅黑" panose="020B0503020204020204" pitchFamily="34" charset="-122"/>
                <a:sym typeface="+mn-ea"/>
              </a:rPr>
              <a:t> </a:t>
            </a:r>
            <a:r>
              <a:rPr lang="zh-CN" altLang="en-US" sz="5800" b="1" dirty="0">
                <a:solidFill>
                  <a:srgbClr val="FFC000"/>
                </a:solidFill>
                <a:latin typeface="微软雅黑" panose="020B0503020204020204" pitchFamily="34" charset="-122"/>
                <a:ea typeface="微软雅黑" panose="020B0503020204020204" pitchFamily="34" charset="-122"/>
                <a:sym typeface="+mn-ea"/>
              </a:rPr>
              <a:t>解</a:t>
            </a:r>
            <a:r>
              <a:rPr lang="en-US" altLang="zh-CN" sz="5800" b="1" dirty="0">
                <a:solidFill>
                  <a:srgbClr val="FFC000"/>
                </a:solidFill>
                <a:latin typeface="微软雅黑" panose="020B0503020204020204" pitchFamily="34" charset="-122"/>
                <a:ea typeface="微软雅黑" panose="020B0503020204020204" pitchFamily="34" charset="-122"/>
                <a:sym typeface="+mn-ea"/>
              </a:rPr>
              <a:t> </a:t>
            </a:r>
            <a:r>
              <a:rPr lang="zh-CN" altLang="en-US" sz="5800" b="1" dirty="0">
                <a:solidFill>
                  <a:srgbClr val="FFC000"/>
                </a:solidFill>
                <a:latin typeface="微软雅黑" panose="020B0503020204020204" pitchFamily="34" charset="-122"/>
                <a:ea typeface="微软雅黑" panose="020B0503020204020204" pitchFamily="34" charset="-122"/>
                <a:sym typeface="+mn-ea"/>
              </a:rPr>
              <a:t>读</a:t>
            </a: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锦兴"/>
          <p:cNvPicPr>
            <a:picLocks noChangeAspect="1"/>
          </p:cNvPicPr>
          <p:nvPr/>
        </p:nvPicPr>
        <p:blipFill>
          <a:blip r:embed="rId4">
            <a:alphaModFix amt="50000"/>
          </a:blip>
          <a:stretch>
            <a:fillRect/>
          </a:stretch>
        </p:blipFill>
        <p:spPr>
          <a:xfrm>
            <a:off x="0" y="0"/>
            <a:ext cx="12190095" cy="6858635"/>
          </a:xfrm>
          <a:prstGeom prst="rect">
            <a:avLst/>
          </a:prstGeom>
        </p:spPr>
      </p:pic>
      <p:sp>
        <p:nvSpPr>
          <p:cNvPr id="4" name="圆角矩形 3"/>
          <p:cNvSpPr/>
          <p:nvPr/>
        </p:nvSpPr>
        <p:spPr>
          <a:xfrm>
            <a:off x="379095" y="1773555"/>
            <a:ext cx="5902325" cy="4451985"/>
          </a:xfrm>
          <a:prstGeom prst="round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550545" y="2205990"/>
            <a:ext cx="5476240" cy="3804920"/>
          </a:xfrm>
          <a:prstGeom prst="rect">
            <a:avLst/>
          </a:prstGeom>
          <a:noFill/>
        </p:spPr>
        <p:txBody>
          <a:bodyPr wrap="square" rtlCol="0">
            <a:noAutofit/>
          </a:bodyPr>
          <a:lstStyle/>
          <a:p>
            <a:pPr>
              <a:lnSpc>
                <a:spcPct val="150000"/>
              </a:lnSpc>
              <a:spcBef>
                <a:spcPts val="0"/>
              </a:spcBef>
              <a:spcAft>
                <a:spcPts val="60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(一)积极支持产业龙头骨干企业开展江门市“链主”企业申报，并对认定通过的企业给予不高于</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1000万</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元奖励。</a:t>
            </a:r>
          </a:p>
          <a:p>
            <a:pPr>
              <a:lnSpc>
                <a:spcPct val="150000"/>
              </a:lnSpc>
              <a:spcBef>
                <a:spcPts val="0"/>
              </a:spcBef>
              <a:spcAft>
                <a:spcPts val="60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(二)支持企业上市，鼓励企业在境内主板上市，对成功上市的，给予奖励</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530万元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p>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(三)对工业和信息化部新认定的制造业单项冠军示范企业(含冠军产品所在企业)给予</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120万元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奖励。</a:t>
            </a:r>
          </a:p>
        </p:txBody>
      </p:sp>
      <p:grpSp>
        <p:nvGrpSpPr>
          <p:cNvPr id="5" name="组合 4"/>
          <p:cNvGrpSpPr/>
          <p:nvPr/>
        </p:nvGrpSpPr>
        <p:grpSpPr>
          <a:xfrm>
            <a:off x="262890" y="189865"/>
            <a:ext cx="5798820" cy="750570"/>
            <a:chOff x="414" y="299"/>
            <a:chExt cx="9132" cy="1182"/>
          </a:xfrm>
        </p:grpSpPr>
        <p:grpSp>
          <p:nvGrpSpPr>
            <p:cNvPr id="41995" name="组合 13"/>
            <p:cNvGrpSpPr/>
            <p:nvPr/>
          </p:nvGrpSpPr>
          <p:grpSpPr>
            <a:xfrm>
              <a:off x="414" y="299"/>
              <a:ext cx="9133" cy="1182"/>
              <a:chOff x="1464405" y="-676362"/>
              <a:chExt cx="2965450" cy="391795"/>
            </a:xfrm>
          </p:grpSpPr>
          <p:sp>
            <p:nvSpPr>
              <p:cNvPr id="15" name="平行四边形 14"/>
              <p:cNvSpPr/>
              <p:nvPr>
                <p:custDataLst>
                  <p:tags r:id="rId1"/>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8511"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八、 大力扶持龙头骨干企业</a:t>
              </a:r>
            </a:p>
          </p:txBody>
        </p:sp>
      </p:grpSp>
      <p:sp>
        <p:nvSpPr>
          <p:cNvPr id="3" name="流程图: 可选过程 2"/>
          <p:cNvSpPr/>
          <p:nvPr/>
        </p:nvSpPr>
        <p:spPr>
          <a:xfrm>
            <a:off x="7319645" y="1773555"/>
            <a:ext cx="4464050" cy="4340225"/>
          </a:xfrm>
          <a:prstGeom prst="flowChartAlternateProcess">
            <a:avLst/>
          </a:prstGeom>
          <a:blipFill rotWithShape="1">
            <a:blip r:embed="rId5"/>
            <a:stretch>
              <a:fillRect/>
            </a:stretch>
          </a:blipFill>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ppt_w*0.70"/>
                                          </p:val>
                                        </p:tav>
                                        <p:tav tm="100000">
                                          <p:val>
                                            <p:strVal val="#ppt_w"/>
                                          </p:val>
                                        </p:tav>
                                      </p:tavLst>
                                    </p:anim>
                                    <p:anim calcmode="lin" valueType="num">
                                      <p:cBhvr>
                                        <p:cTn id="8" dur="750" fill="hold"/>
                                        <p:tgtEl>
                                          <p:spTgt spid="5"/>
                                        </p:tgtEl>
                                        <p:attrNameLst>
                                          <p:attrName>ppt_h</p:attrName>
                                        </p:attrNameLst>
                                      </p:cBhvr>
                                      <p:tavLst>
                                        <p:tav tm="0">
                                          <p:val>
                                            <p:strVal val="#ppt_h"/>
                                          </p:val>
                                        </p:tav>
                                        <p:tav tm="100000">
                                          <p:val>
                                            <p:strVal val="#ppt_h"/>
                                          </p:val>
                                        </p:tav>
                                      </p:tavLst>
                                    </p:anim>
                                    <p:animEffect transition="in" filter="fade">
                                      <p:cBhvr>
                                        <p:cTn id="9" dur="75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500"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ppt_x</p:attrName>
                                        </p:attrNameLst>
                                      </p:cBhvr>
                                      <p:tavLst>
                                        <p:tav tm="0">
                                          <p:val>
                                            <p:strVal val="#ppt_x-.2"/>
                                          </p:val>
                                        </p:tav>
                                        <p:tav tm="100000">
                                          <p:val>
                                            <p:strVal val="#ppt_x"/>
                                          </p:val>
                                        </p:tav>
                                      </p:tavLst>
                                    </p:anim>
                                    <p:anim calcmode="lin" valueType="num">
                                      <p:cBhvr>
                                        <p:cTn id="25"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7" grpId="1"/>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绿色"/>
          <p:cNvPicPr>
            <a:picLocks noChangeAspect="1"/>
          </p:cNvPicPr>
          <p:nvPr/>
        </p:nvPicPr>
        <p:blipFill>
          <a:blip r:embed="rId7">
            <a:alphaModFix amt="50000"/>
          </a:blip>
          <a:stretch>
            <a:fillRect/>
          </a:stretch>
        </p:blipFill>
        <p:spPr>
          <a:xfrm>
            <a:off x="-17145" y="0"/>
            <a:ext cx="12214225" cy="6858635"/>
          </a:xfrm>
          <a:prstGeom prst="rect">
            <a:avLst/>
          </a:prstGeom>
        </p:spPr>
      </p:pic>
      <p:grpSp>
        <p:nvGrpSpPr>
          <p:cNvPr id="3" name="组合 13"/>
          <p:cNvGrpSpPr/>
          <p:nvPr/>
        </p:nvGrpSpPr>
        <p:grpSpPr>
          <a:xfrm>
            <a:off x="1568450" y="1485265"/>
            <a:ext cx="10330815" cy="1701800"/>
            <a:chOff x="1464405" y="-676362"/>
            <a:chExt cx="2965450" cy="391795"/>
          </a:xfrm>
        </p:grpSpPr>
        <p:sp>
          <p:nvSpPr>
            <p:cNvPr id="5" name="平行四边形 4"/>
            <p:cNvSpPr/>
            <p:nvPr>
              <p:custDataLst>
                <p:tags r:id="rId3"/>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6" name="平行四边形 5"/>
            <p:cNvSpPr/>
            <p:nvPr>
              <p:custDataLst>
                <p:tags r:id="rId4"/>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7" name="文本框 6"/>
          <p:cNvSpPr txBox="1"/>
          <p:nvPr/>
        </p:nvSpPr>
        <p:spPr>
          <a:xfrm>
            <a:off x="2180590" y="1557020"/>
            <a:ext cx="9240520" cy="1482725"/>
          </a:xfrm>
          <a:prstGeom prst="rect">
            <a:avLst/>
          </a:prstGeom>
          <a:noFill/>
        </p:spPr>
        <p:txBody>
          <a:bodyPr wrap="square" rtlCol="0">
            <a:noAutofit/>
          </a:bodyPr>
          <a:lstStyle/>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对获得“粤港清洁生产伙伴”(制造业)优越标志企业、“粤港清洁生产伙伴”(制造业)标志企业一次性分别给予</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8万元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奖励；对获得江门市“节水型企业”“节水标杆企业”称号的企业给予</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补助；对通过自愿性清洁生产审核验收的企业给予最高</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奖励。</a:t>
            </a:r>
          </a:p>
        </p:txBody>
      </p:sp>
      <p:grpSp>
        <p:nvGrpSpPr>
          <p:cNvPr id="4" name="组合 3"/>
          <p:cNvGrpSpPr/>
          <p:nvPr/>
        </p:nvGrpSpPr>
        <p:grpSpPr>
          <a:xfrm>
            <a:off x="262890" y="189865"/>
            <a:ext cx="5798820" cy="750570"/>
            <a:chOff x="414" y="299"/>
            <a:chExt cx="9132" cy="1182"/>
          </a:xfrm>
        </p:grpSpPr>
        <p:grpSp>
          <p:nvGrpSpPr>
            <p:cNvPr id="41995" name="组合 13"/>
            <p:cNvGrpSpPr/>
            <p:nvPr/>
          </p:nvGrpSpPr>
          <p:grpSpPr>
            <a:xfrm>
              <a:off x="414" y="299"/>
              <a:ext cx="9133" cy="1182"/>
              <a:chOff x="1464405" y="-676362"/>
              <a:chExt cx="2965450" cy="391795"/>
            </a:xfrm>
          </p:grpSpPr>
          <p:sp>
            <p:nvSpPr>
              <p:cNvPr id="15" name="平行四边形 14"/>
              <p:cNvSpPr/>
              <p:nvPr>
                <p:custDataLst>
                  <p:tags r:id="rId1"/>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8548"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九、 支持制造业绿色化发展</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ppt_w*0.70"/>
                                          </p:val>
                                        </p:tav>
                                        <p:tav tm="100000">
                                          <p:val>
                                            <p:strVal val="#ppt_w"/>
                                          </p:val>
                                        </p:tav>
                                      </p:tavLst>
                                    </p:anim>
                                    <p:anim calcmode="lin" valueType="num">
                                      <p:cBhvr>
                                        <p:cTn id="8" dur="750" fill="hold"/>
                                        <p:tgtEl>
                                          <p:spTgt spid="4"/>
                                        </p:tgtEl>
                                        <p:attrNameLst>
                                          <p:attrName>ppt_h</p:attrName>
                                        </p:attrNameLst>
                                      </p:cBhvr>
                                      <p:tavLst>
                                        <p:tav tm="0">
                                          <p:val>
                                            <p:strVal val="#ppt_h"/>
                                          </p:val>
                                        </p:tav>
                                        <p:tav tm="100000">
                                          <p:val>
                                            <p:strVal val="#ppt_h"/>
                                          </p:val>
                                        </p:tav>
                                      </p:tavLst>
                                    </p:anim>
                                    <p:animEffect transition="in" filter="fade">
                                      <p:cBhvr>
                                        <p:cTn id="9" dur="7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创新"/>
          <p:cNvPicPr>
            <a:picLocks noChangeAspect="1"/>
          </p:cNvPicPr>
          <p:nvPr/>
        </p:nvPicPr>
        <p:blipFill>
          <a:blip r:embed="rId4">
            <a:alphaModFix amt="60000"/>
          </a:blip>
          <a:stretch>
            <a:fillRect/>
          </a:stretch>
        </p:blipFill>
        <p:spPr>
          <a:xfrm>
            <a:off x="0" y="0"/>
            <a:ext cx="12189460" cy="6859905"/>
          </a:xfrm>
          <a:prstGeom prst="rect">
            <a:avLst/>
          </a:prstGeom>
        </p:spPr>
      </p:pic>
      <p:sp>
        <p:nvSpPr>
          <p:cNvPr id="4" name="矩形 3"/>
          <p:cNvSpPr/>
          <p:nvPr/>
        </p:nvSpPr>
        <p:spPr>
          <a:xfrm>
            <a:off x="478790" y="1557655"/>
            <a:ext cx="5251450" cy="4615180"/>
          </a:xfrm>
          <a:prstGeom prst="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746125" y="1824355"/>
            <a:ext cx="4813935" cy="4081780"/>
          </a:xfrm>
          <a:prstGeom prst="rect">
            <a:avLst/>
          </a:prstGeom>
          <a:noFill/>
        </p:spPr>
        <p:txBody>
          <a:bodyPr wrap="square" rtlCol="0">
            <a:noAutofit/>
          </a:bodyPr>
          <a:lstStyle/>
          <a:p>
            <a:pPr>
              <a:lnSpc>
                <a:spcPct val="175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对通过国家级、省级、市级重点实验室、技术创新中心、新型研发机构、离岸研发机构、工程技术研究中心、院士工作站、 科技特派员工作站等相关科技创新平台认定的企业(单位)，给予 </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10万元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500万</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元奖励。支持开展重大技术装备首台(套)推广应用，按单台(套)装备产品售价的30%给予奖励，支持额度不低于</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100万元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 name="组合 1"/>
          <p:cNvGrpSpPr/>
          <p:nvPr/>
        </p:nvGrpSpPr>
        <p:grpSpPr>
          <a:xfrm>
            <a:off x="262890" y="189865"/>
            <a:ext cx="6230620" cy="750570"/>
            <a:chOff x="414" y="299"/>
            <a:chExt cx="9812" cy="1182"/>
          </a:xfrm>
        </p:grpSpPr>
        <p:grpSp>
          <p:nvGrpSpPr>
            <p:cNvPr id="41995" name="组合 13"/>
            <p:cNvGrpSpPr/>
            <p:nvPr/>
          </p:nvGrpSpPr>
          <p:grpSpPr>
            <a:xfrm>
              <a:off x="414" y="299"/>
              <a:ext cx="9812" cy="1182"/>
              <a:chOff x="1464405" y="-676362"/>
              <a:chExt cx="2965450" cy="391795"/>
            </a:xfrm>
          </p:grpSpPr>
          <p:sp>
            <p:nvSpPr>
              <p:cNvPr id="15" name="平行四边形 14"/>
              <p:cNvSpPr/>
              <p:nvPr>
                <p:custDataLst>
                  <p:tags r:id="rId1"/>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9016"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十、 提升制造业科技创新水平</a:t>
              </a:r>
            </a:p>
          </p:txBody>
        </p:sp>
      </p:grpSp>
      <p:pic>
        <p:nvPicPr>
          <p:cNvPr id="8" name="图片 7"/>
          <p:cNvPicPr>
            <a:picLocks noChangeAspect="1"/>
          </p:cNvPicPr>
          <p:nvPr/>
        </p:nvPicPr>
        <p:blipFill>
          <a:blip r:embed="rId5" cstate="print"/>
          <a:srcRect t="5846"/>
          <a:stretch>
            <a:fillRect/>
          </a:stretch>
        </p:blipFill>
        <p:spPr>
          <a:xfrm>
            <a:off x="7247255" y="1629410"/>
            <a:ext cx="3740150" cy="283527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t="21199" b="14987"/>
          <a:stretch>
            <a:fillRect/>
          </a:stretch>
        </p:blipFill>
        <p:spPr>
          <a:xfrm>
            <a:off x="6296889" y="5086400"/>
            <a:ext cx="2757068" cy="1174203"/>
          </a:xfrm>
          <a:prstGeom prst="parallelogram">
            <a:avLst/>
          </a:prstGeom>
          <a:solidFill>
            <a:schemeClr val="bg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63500" sx="102000" sy="102000" algn="ctr" rotWithShape="0">
              <a:prstClr val="black">
                <a:alpha val="40000"/>
              </a:prstClr>
            </a:outerShdw>
          </a:effectLst>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t="15794" b="15794"/>
          <a:stretch>
            <a:fillRect/>
          </a:stretch>
        </p:blipFill>
        <p:spPr>
          <a:xfrm>
            <a:off x="9119305" y="5086399"/>
            <a:ext cx="2574494" cy="1174203"/>
          </a:xfrm>
          <a:prstGeom prst="parallelogram">
            <a:avLst/>
          </a:prstGeom>
          <a:solidFill>
            <a:schemeClr val="bg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63500" sx="102000" sy="102000" algn="ctr" rotWithShape="0">
              <a:prstClr val="black">
                <a:alpha val="40000"/>
              </a:prst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grpId="0" nodeType="clickEffect">
                                  <p:stCondLst>
                                    <p:cond delay="0"/>
                                  </p:stCondLst>
                                  <p:childTnLst>
                                    <p:set>
                                      <p:cBhvr>
                                        <p:cTn id="13" dur="1000" fill="hold">
                                          <p:stCondLst>
                                            <p:cond delay="0"/>
                                          </p:stCondLst>
                                        </p:cTn>
                                        <p:tgtEl>
                                          <p:spTgt spid="7"/>
                                        </p:tgtEl>
                                        <p:attrNameLst>
                                          <p:attrName>style.visibility</p:attrName>
                                        </p:attrNameLst>
                                      </p:cBhvr>
                                      <p:to>
                                        <p:strVal val="visible"/>
                                      </p:to>
                                    </p:set>
                                    <p:animEffect transition="in" filter="box(out)">
                                      <p:cBhvr>
                                        <p:cTn id="14" dur="1000"/>
                                        <p:tgtEl>
                                          <p:spTgt spid="7"/>
                                        </p:tgtEl>
                                      </p:cBhvr>
                                    </p:animEffect>
                                  </p:childTnLst>
                                </p:cTn>
                              </p:par>
                              <p:par>
                                <p:cTn id="15" presetID="4" presetClass="entr" presetSubtype="32" fill="hold" grpId="0" nodeType="withEffect">
                                  <p:stCondLst>
                                    <p:cond delay="0"/>
                                  </p:stCondLst>
                                  <p:childTnLst>
                                    <p:set>
                                      <p:cBhvr>
                                        <p:cTn id="16" dur="1000" fill="hold">
                                          <p:stCondLst>
                                            <p:cond delay="0"/>
                                          </p:stCondLst>
                                        </p:cTn>
                                        <p:tgtEl>
                                          <p:spTgt spid="4"/>
                                        </p:tgtEl>
                                        <p:attrNameLst>
                                          <p:attrName>style.visibility</p:attrName>
                                        </p:attrNameLst>
                                      </p:cBhvr>
                                      <p:to>
                                        <p:strVal val="visible"/>
                                      </p:to>
                                    </p:set>
                                    <p:animEffect transition="in" filter="box(out)">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小岛"/>
          <p:cNvPicPr>
            <a:picLocks noChangeAspect="1"/>
          </p:cNvPicPr>
          <p:nvPr/>
        </p:nvPicPr>
        <p:blipFill>
          <a:blip r:embed="rId4">
            <a:alphaModFix amt="60000"/>
          </a:blip>
          <a:stretch>
            <a:fillRect/>
          </a:stretch>
        </p:blipFill>
        <p:spPr>
          <a:xfrm>
            <a:off x="0" y="-50800"/>
            <a:ext cx="12189460" cy="6899910"/>
          </a:xfrm>
          <a:prstGeom prst="rect">
            <a:avLst/>
          </a:prstGeom>
        </p:spPr>
      </p:pic>
      <p:sp>
        <p:nvSpPr>
          <p:cNvPr id="4" name="对角圆角矩形 3"/>
          <p:cNvSpPr/>
          <p:nvPr/>
        </p:nvSpPr>
        <p:spPr>
          <a:xfrm>
            <a:off x="379095" y="1773555"/>
            <a:ext cx="5833745" cy="4307840"/>
          </a:xfrm>
          <a:prstGeom prst="round2Diag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550545" y="1845310"/>
            <a:ext cx="5385435" cy="3767455"/>
          </a:xfrm>
          <a:prstGeom prst="rect">
            <a:avLst/>
          </a:prstGeom>
          <a:noFill/>
        </p:spPr>
        <p:txBody>
          <a:bodyPr wrap="square" rtlCol="0">
            <a:noAutofit/>
          </a:bodyPr>
          <a:lstStyle/>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对参加江门市重点展览计划的企业，分类给予每个展位最高</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补助(最高可补助4个展位);对参加恩平市重点展览计划的企业，分类给予每个展位最高</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2.5万元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补助(以上两项补助不重复申请，就高不就低)。鼓励企业提升海关信用等级，对首次通 过海关AEO 高级认证的企业给予</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10万元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的补助。支持企业投保短期进出口信用保险，企业投保短期进出口信用保险，最高给予</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100 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的补助。鼓励企业扩大进口，对进口民生食品和日用消费品增长较快的企业给予最高</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50万元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补助。</a:t>
            </a: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nvGrpSpPr>
        <p:grpSpPr>
          <a:xfrm>
            <a:off x="262890" y="189865"/>
            <a:ext cx="6361430" cy="750570"/>
            <a:chOff x="414" y="299"/>
            <a:chExt cx="10018" cy="1182"/>
          </a:xfrm>
        </p:grpSpPr>
        <p:grpSp>
          <p:nvGrpSpPr>
            <p:cNvPr id="41995" name="组合 13"/>
            <p:cNvGrpSpPr/>
            <p:nvPr/>
          </p:nvGrpSpPr>
          <p:grpSpPr>
            <a:xfrm>
              <a:off x="414" y="299"/>
              <a:ext cx="9734" cy="1182"/>
              <a:chOff x="1464405" y="-676362"/>
              <a:chExt cx="2965450" cy="391795"/>
            </a:xfrm>
          </p:grpSpPr>
          <p:sp>
            <p:nvSpPr>
              <p:cNvPr id="15" name="平行四边形 14"/>
              <p:cNvSpPr/>
              <p:nvPr>
                <p:custDataLst>
                  <p:tags r:id="rId1"/>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9452"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十一、支持企业抢订单拓市场</a:t>
              </a:r>
            </a:p>
          </p:txBody>
        </p:sp>
      </p:grpSp>
      <p:sp>
        <p:nvSpPr>
          <p:cNvPr id="3" name="对角圆角矩形 2"/>
          <p:cNvSpPr/>
          <p:nvPr/>
        </p:nvSpPr>
        <p:spPr>
          <a:xfrm>
            <a:off x="6624320" y="1773555"/>
            <a:ext cx="5247640" cy="4270375"/>
          </a:xfrm>
          <a:prstGeom prst="round2DiagRect">
            <a:avLst/>
          </a:prstGeom>
          <a:blipFill rotWithShape="1">
            <a:blip r:embed="rId5"/>
            <a:stretch>
              <a:fillRect/>
            </a:stretch>
          </a:blipFill>
          <a:ln>
            <a:solidFill>
              <a:schemeClr val="bg1"/>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ppt_w*0.70"/>
                                          </p:val>
                                        </p:tav>
                                        <p:tav tm="100000">
                                          <p:val>
                                            <p:strVal val="#ppt_w"/>
                                          </p:val>
                                        </p:tav>
                                      </p:tavLst>
                                    </p:anim>
                                    <p:anim calcmode="lin" valueType="num">
                                      <p:cBhvr>
                                        <p:cTn id="8" dur="750" fill="hold"/>
                                        <p:tgtEl>
                                          <p:spTgt spid="5"/>
                                        </p:tgtEl>
                                        <p:attrNameLst>
                                          <p:attrName>ppt_h</p:attrName>
                                        </p:attrNameLst>
                                      </p:cBhvr>
                                      <p:tavLst>
                                        <p:tav tm="0">
                                          <p:val>
                                            <p:strVal val="#ppt_h"/>
                                          </p:val>
                                        </p:tav>
                                        <p:tav tm="100000">
                                          <p:val>
                                            <p:strVal val="#ppt_h"/>
                                          </p:val>
                                        </p:tav>
                                      </p:tavLst>
                                    </p:anim>
                                    <p:animEffect transition="in" filter="fade">
                                      <p:cBhvr>
                                        <p:cTn id="9" dur="75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32" fill="hold" grpId="0" nodeType="clickEffect">
                                  <p:stCondLst>
                                    <p:cond delay="0"/>
                                  </p:stCondLst>
                                  <p:childTnLst>
                                    <p:set>
                                      <p:cBhvr>
                                        <p:cTn id="13" dur="750" fill="hold">
                                          <p:stCondLst>
                                            <p:cond delay="0"/>
                                          </p:stCondLst>
                                        </p:cTn>
                                        <p:tgtEl>
                                          <p:spTgt spid="7"/>
                                        </p:tgtEl>
                                        <p:attrNameLst>
                                          <p:attrName>style.visibility</p:attrName>
                                        </p:attrNameLst>
                                      </p:cBhvr>
                                      <p:to>
                                        <p:strVal val="visible"/>
                                      </p:to>
                                    </p:set>
                                    <p:animEffect transition="in" filter="plus(out)">
                                      <p:cBhvr>
                                        <p:cTn id="14" dur="750"/>
                                        <p:tgtEl>
                                          <p:spTgt spid="7"/>
                                        </p:tgtEl>
                                      </p:cBhvr>
                                    </p:animEffect>
                                  </p:childTnLst>
                                </p:cTn>
                              </p:par>
                              <p:par>
                                <p:cTn id="15" presetID="13" presetClass="entr" presetSubtype="32" fill="hold" grpId="0" nodeType="withEffect">
                                  <p:stCondLst>
                                    <p:cond delay="0"/>
                                  </p:stCondLst>
                                  <p:childTnLst>
                                    <p:set>
                                      <p:cBhvr>
                                        <p:cTn id="16" dur="750" fill="hold">
                                          <p:stCondLst>
                                            <p:cond delay="0"/>
                                          </p:stCondLst>
                                        </p:cTn>
                                        <p:tgtEl>
                                          <p:spTgt spid="4"/>
                                        </p:tgtEl>
                                        <p:attrNameLst>
                                          <p:attrName>style.visibility</p:attrName>
                                        </p:attrNameLst>
                                      </p:cBhvr>
                                      <p:to>
                                        <p:strVal val="visible"/>
                                      </p:to>
                                    </p:set>
                                    <p:animEffect transition="in" filter="plus(out)">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32" fill="hold" grpId="0" nodeType="clickEffect">
                                  <p:stCondLst>
                                    <p:cond delay="0"/>
                                  </p:stCondLst>
                                  <p:childTnLst>
                                    <p:set>
                                      <p:cBhvr>
                                        <p:cTn id="21" dur="750" fill="hold">
                                          <p:stCondLst>
                                            <p:cond delay="0"/>
                                          </p:stCondLst>
                                        </p:cTn>
                                        <p:tgtEl>
                                          <p:spTgt spid="3"/>
                                        </p:tgtEl>
                                        <p:attrNameLst>
                                          <p:attrName>style.visibility</p:attrName>
                                        </p:attrNameLst>
                                      </p:cBhvr>
                                      <p:to>
                                        <p:strVal val="visible"/>
                                      </p:to>
                                    </p:set>
                                    <p:animEffect transition="in" filter="plus(out)">
                                      <p:cBhvr>
                                        <p:cTn id="2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7" grpId="1"/>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70585" y="1341755"/>
            <a:ext cx="10108565" cy="5082540"/>
          </a:xfrm>
          <a:prstGeom prst="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1198880" y="1413510"/>
            <a:ext cx="9432290" cy="3168015"/>
          </a:xfrm>
          <a:prstGeom prst="rect">
            <a:avLst/>
          </a:prstGeom>
          <a:noFill/>
        </p:spPr>
        <p:txBody>
          <a:bodyPr wrap="square" rtlCol="0">
            <a:noAutofit/>
          </a:bodyPr>
          <a:lstStyle/>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实施制造业质量提升行动，支持企业参评国家、省、江门市政府质量奖，获得国奖、国奖提名奖、省奖、省奖提名奖、江门市奖、恩平市奖、恩平市提名奖的每家分别给予</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200万</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100万</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100万</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50万</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50万</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30万</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10万</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资金补助。支持我市企事业 单位积极参与制修订国际标准、国家标准、行业标准、湾区标准， 单项给予最高</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20万元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奖励。依托质量基础设施线上线下服务站点开展质量提升帮扶。深入推进知识产权质押融资，按照知识产权质押融资贷款实际支付利息的50%给予贴息补助，同一企业同一年度最高补助</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20万元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。推出质量贷专属金融产品，为质量品牌企业提供融资授信支持。</a:t>
            </a: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 name="组合 1"/>
          <p:cNvGrpSpPr/>
          <p:nvPr/>
        </p:nvGrpSpPr>
        <p:grpSpPr>
          <a:xfrm>
            <a:off x="262890" y="189865"/>
            <a:ext cx="7486650" cy="750570"/>
            <a:chOff x="414" y="299"/>
            <a:chExt cx="11790" cy="1182"/>
          </a:xfrm>
        </p:grpSpPr>
        <p:grpSp>
          <p:nvGrpSpPr>
            <p:cNvPr id="41995" name="组合 13"/>
            <p:cNvGrpSpPr/>
            <p:nvPr/>
          </p:nvGrpSpPr>
          <p:grpSpPr>
            <a:xfrm>
              <a:off x="414" y="299"/>
              <a:ext cx="11791" cy="1182"/>
              <a:chOff x="1464405" y="-676362"/>
              <a:chExt cx="2965450" cy="391795"/>
            </a:xfrm>
          </p:grpSpPr>
          <p:sp>
            <p:nvSpPr>
              <p:cNvPr id="15" name="平行四边形 14"/>
              <p:cNvSpPr/>
              <p:nvPr>
                <p:custDataLst>
                  <p:tags r:id="rId14"/>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15"/>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11224"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十二、 推动制造业质量品牌提档升级</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grpSp>
        <p:nvGrpSpPr>
          <p:cNvPr id="33" name="组合 32"/>
          <p:cNvGrpSpPr/>
          <p:nvPr/>
        </p:nvGrpSpPr>
        <p:grpSpPr>
          <a:xfrm>
            <a:off x="1198880" y="4798060"/>
            <a:ext cx="9431655" cy="1187450"/>
            <a:chOff x="548" y="6978"/>
            <a:chExt cx="14853" cy="1870"/>
          </a:xfrm>
        </p:grpSpPr>
        <p:sp>
          <p:nvSpPr>
            <p:cNvPr id="9" name="矩形 8"/>
            <p:cNvSpPr/>
            <p:nvPr/>
          </p:nvSpPr>
          <p:spPr>
            <a:xfrm>
              <a:off x="10499" y="6978"/>
              <a:ext cx="2107" cy="1124"/>
            </a:xfrm>
            <a:prstGeom prst="rect">
              <a:avLst/>
            </a:prstGeom>
            <a:solidFill>
              <a:srgbClr val="A36985"/>
            </a:solidFill>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zh-CN" altLang="en-US" sz="2000" b="1">
                  <a:solidFill>
                    <a:schemeClr val="bg1"/>
                  </a:solidFill>
                  <a:effectLst>
                    <a:outerShdw blurRad="38100" dist="19050" dir="2700000" algn="tl" rotWithShape="0">
                      <a:schemeClr val="dk1">
                        <a:alpha val="40000"/>
                      </a:schemeClr>
                    </a:outerShdw>
                  </a:effectLst>
                </a:rPr>
                <a:t>恩平市奖</a:t>
              </a:r>
            </a:p>
          </p:txBody>
        </p:sp>
        <p:sp>
          <p:nvSpPr>
            <p:cNvPr id="10" name="矩形 9"/>
            <p:cNvSpPr/>
            <p:nvPr>
              <p:custDataLst>
                <p:tags r:id="rId1"/>
              </p:custDataLst>
            </p:nvPr>
          </p:nvSpPr>
          <p:spPr>
            <a:xfrm>
              <a:off x="8536" y="6988"/>
              <a:ext cx="1913" cy="1124"/>
            </a:xfrm>
            <a:prstGeom prst="rect">
              <a:avLst/>
            </a:prstGeom>
            <a:solidFill>
              <a:srgbClr val="A36985"/>
            </a:solidFill>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zh-CN" altLang="en-US" sz="2000" b="1">
                  <a:solidFill>
                    <a:schemeClr val="bg1"/>
                  </a:solidFill>
                  <a:effectLst>
                    <a:outerShdw blurRad="38100" dist="19050" dir="2700000" algn="tl" rotWithShape="0">
                      <a:schemeClr val="dk1">
                        <a:alpha val="40000"/>
                      </a:schemeClr>
                    </a:outerShdw>
                  </a:effectLst>
                </a:rPr>
                <a:t>江门市奖</a:t>
              </a:r>
            </a:p>
          </p:txBody>
        </p:sp>
        <p:sp>
          <p:nvSpPr>
            <p:cNvPr id="11" name="矩形 10"/>
            <p:cNvSpPr/>
            <p:nvPr>
              <p:custDataLst>
                <p:tags r:id="rId2"/>
              </p:custDataLst>
            </p:nvPr>
          </p:nvSpPr>
          <p:spPr>
            <a:xfrm>
              <a:off x="6111" y="6988"/>
              <a:ext cx="2375" cy="1124"/>
            </a:xfrm>
            <a:prstGeom prst="rect">
              <a:avLst/>
            </a:prstGeom>
            <a:solidFill>
              <a:srgbClr val="A36985"/>
            </a:solidFill>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zh-CN" altLang="en-US" sz="2000" b="1">
                  <a:solidFill>
                    <a:schemeClr val="bg1"/>
                  </a:solidFill>
                  <a:effectLst>
                    <a:outerShdw blurRad="38100" dist="19050" dir="2700000" algn="tl" rotWithShape="0">
                      <a:schemeClr val="dk1">
                        <a:alpha val="40000"/>
                      </a:schemeClr>
                    </a:outerShdw>
                  </a:effectLst>
                  <a:sym typeface="+mn-ea"/>
                </a:rPr>
                <a:t>省奖提名奖</a:t>
              </a:r>
            </a:p>
          </p:txBody>
        </p:sp>
        <p:sp>
          <p:nvSpPr>
            <p:cNvPr id="12" name="矩形 11"/>
            <p:cNvSpPr/>
            <p:nvPr>
              <p:custDataLst>
                <p:tags r:id="rId3"/>
              </p:custDataLst>
            </p:nvPr>
          </p:nvSpPr>
          <p:spPr>
            <a:xfrm>
              <a:off x="4501" y="6988"/>
              <a:ext cx="1577" cy="1124"/>
            </a:xfrm>
            <a:prstGeom prst="rect">
              <a:avLst/>
            </a:prstGeom>
            <a:solidFill>
              <a:srgbClr val="A36985"/>
            </a:solidFill>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zh-CN" altLang="en-US" sz="2000" b="1">
                  <a:solidFill>
                    <a:schemeClr val="bg1"/>
                  </a:solidFill>
                  <a:effectLst>
                    <a:outerShdw blurRad="38100" dist="19050" dir="2700000" algn="tl" rotWithShape="0">
                      <a:schemeClr val="dk1">
                        <a:alpha val="40000"/>
                      </a:schemeClr>
                    </a:outerShdw>
                  </a:effectLst>
                </a:rPr>
                <a:t>省奖</a:t>
              </a:r>
            </a:p>
          </p:txBody>
        </p:sp>
        <p:sp>
          <p:nvSpPr>
            <p:cNvPr id="14" name="矩形 13"/>
            <p:cNvSpPr/>
            <p:nvPr>
              <p:custDataLst>
                <p:tags r:id="rId4"/>
              </p:custDataLst>
            </p:nvPr>
          </p:nvSpPr>
          <p:spPr>
            <a:xfrm>
              <a:off x="548" y="6988"/>
              <a:ext cx="1577" cy="1124"/>
            </a:xfrm>
            <a:prstGeom prst="rect">
              <a:avLst/>
            </a:prstGeom>
            <a:solidFill>
              <a:srgbClr val="A36985"/>
            </a:solidFill>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zh-CN" altLang="en-US" sz="2000" b="1">
                  <a:solidFill>
                    <a:schemeClr val="bg1"/>
                  </a:solidFill>
                  <a:effectLst>
                    <a:outerShdw blurRad="38100" dist="19050" dir="2700000" algn="tl" rotWithShape="0">
                      <a:schemeClr val="dk1">
                        <a:alpha val="40000"/>
                      </a:schemeClr>
                    </a:outerShdw>
                  </a:effectLst>
                </a:rPr>
                <a:t>国奖</a:t>
              </a:r>
            </a:p>
          </p:txBody>
        </p:sp>
        <p:sp>
          <p:nvSpPr>
            <p:cNvPr id="17" name="矩形 16"/>
            <p:cNvSpPr/>
            <p:nvPr>
              <p:custDataLst>
                <p:tags r:id="rId5"/>
              </p:custDataLst>
            </p:nvPr>
          </p:nvSpPr>
          <p:spPr>
            <a:xfrm>
              <a:off x="2163" y="6988"/>
              <a:ext cx="2300" cy="1124"/>
            </a:xfrm>
            <a:prstGeom prst="rect">
              <a:avLst/>
            </a:prstGeom>
            <a:solidFill>
              <a:srgbClr val="A36985"/>
            </a:solidFill>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zh-CN" altLang="en-US" sz="2000" b="1">
                  <a:solidFill>
                    <a:schemeClr val="bg1"/>
                  </a:solidFill>
                  <a:effectLst>
                    <a:outerShdw blurRad="38100" dist="19050" dir="2700000" algn="tl" rotWithShape="0">
                      <a:schemeClr val="dk1">
                        <a:alpha val="40000"/>
                      </a:schemeClr>
                    </a:outerShdw>
                  </a:effectLst>
                </a:rPr>
                <a:t>国奖提名奖</a:t>
              </a:r>
            </a:p>
          </p:txBody>
        </p:sp>
        <p:sp>
          <p:nvSpPr>
            <p:cNvPr id="21" name="矩形 20"/>
            <p:cNvSpPr/>
            <p:nvPr>
              <p:custDataLst>
                <p:tags r:id="rId6"/>
              </p:custDataLst>
            </p:nvPr>
          </p:nvSpPr>
          <p:spPr>
            <a:xfrm>
              <a:off x="10499" y="8102"/>
              <a:ext cx="2107" cy="736"/>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000" b="1">
                  <a:solidFill>
                    <a:srgbClr val="A36985"/>
                  </a:solidFill>
                  <a:effectLst>
                    <a:outerShdw blurRad="38100" dist="19050" dir="2700000" algn="tl" rotWithShape="0">
                      <a:schemeClr val="dk1">
                        <a:alpha val="40000"/>
                      </a:schemeClr>
                    </a:outerShdw>
                  </a:effectLst>
                  <a:sym typeface="+mn-ea"/>
                </a:rPr>
                <a:t>30</a:t>
              </a:r>
              <a:r>
                <a:rPr lang="zh-CN" altLang="en-US" sz="2000" b="1">
                  <a:solidFill>
                    <a:srgbClr val="A36985"/>
                  </a:solidFill>
                  <a:effectLst>
                    <a:outerShdw blurRad="38100" dist="19050" dir="2700000" algn="tl" rotWithShape="0">
                      <a:schemeClr val="dk1">
                        <a:alpha val="40000"/>
                      </a:schemeClr>
                    </a:outerShdw>
                  </a:effectLst>
                  <a:sym typeface="+mn-ea"/>
                </a:rPr>
                <a:t>万</a:t>
              </a:r>
            </a:p>
          </p:txBody>
        </p:sp>
        <p:sp>
          <p:nvSpPr>
            <p:cNvPr id="22" name="矩形 21"/>
            <p:cNvSpPr/>
            <p:nvPr>
              <p:custDataLst>
                <p:tags r:id="rId7"/>
              </p:custDataLst>
            </p:nvPr>
          </p:nvSpPr>
          <p:spPr>
            <a:xfrm>
              <a:off x="8536" y="8112"/>
              <a:ext cx="1913" cy="736"/>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000" b="1">
                  <a:solidFill>
                    <a:srgbClr val="A36985"/>
                  </a:solidFill>
                  <a:effectLst>
                    <a:outerShdw blurRad="38100" dist="19050" dir="2700000" algn="tl" rotWithShape="0">
                      <a:schemeClr val="dk1">
                        <a:alpha val="40000"/>
                      </a:schemeClr>
                    </a:outerShdw>
                  </a:effectLst>
                  <a:sym typeface="+mn-ea"/>
                </a:rPr>
                <a:t>50</a:t>
              </a:r>
              <a:r>
                <a:rPr lang="zh-CN" altLang="en-US" sz="2000" b="1">
                  <a:solidFill>
                    <a:srgbClr val="A36985"/>
                  </a:solidFill>
                  <a:effectLst>
                    <a:outerShdw blurRad="38100" dist="19050" dir="2700000" algn="tl" rotWithShape="0">
                      <a:schemeClr val="dk1">
                        <a:alpha val="40000"/>
                      </a:schemeClr>
                    </a:outerShdw>
                  </a:effectLst>
                  <a:sym typeface="+mn-ea"/>
                </a:rPr>
                <a:t>万</a:t>
              </a:r>
            </a:p>
          </p:txBody>
        </p:sp>
        <p:sp>
          <p:nvSpPr>
            <p:cNvPr id="23" name="矩形 22"/>
            <p:cNvSpPr/>
            <p:nvPr>
              <p:custDataLst>
                <p:tags r:id="rId8"/>
              </p:custDataLst>
            </p:nvPr>
          </p:nvSpPr>
          <p:spPr>
            <a:xfrm>
              <a:off x="6111" y="8112"/>
              <a:ext cx="2375" cy="736"/>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000" b="1">
                  <a:solidFill>
                    <a:srgbClr val="A36985"/>
                  </a:solidFill>
                  <a:effectLst>
                    <a:outerShdw blurRad="38100" dist="19050" dir="2700000" algn="tl" rotWithShape="0">
                      <a:schemeClr val="dk1">
                        <a:alpha val="40000"/>
                      </a:schemeClr>
                    </a:outerShdw>
                  </a:effectLst>
                  <a:sym typeface="+mn-ea"/>
                </a:rPr>
                <a:t>50</a:t>
              </a:r>
              <a:r>
                <a:rPr lang="zh-CN" altLang="en-US" sz="2000" b="1">
                  <a:solidFill>
                    <a:srgbClr val="A36985"/>
                  </a:solidFill>
                  <a:effectLst>
                    <a:outerShdw blurRad="38100" dist="19050" dir="2700000" algn="tl" rotWithShape="0">
                      <a:schemeClr val="dk1">
                        <a:alpha val="40000"/>
                      </a:schemeClr>
                    </a:outerShdw>
                  </a:effectLst>
                  <a:sym typeface="+mn-ea"/>
                </a:rPr>
                <a:t>万</a:t>
              </a:r>
            </a:p>
          </p:txBody>
        </p:sp>
        <p:sp>
          <p:nvSpPr>
            <p:cNvPr id="24" name="矩形 23"/>
            <p:cNvSpPr/>
            <p:nvPr>
              <p:custDataLst>
                <p:tags r:id="rId9"/>
              </p:custDataLst>
            </p:nvPr>
          </p:nvSpPr>
          <p:spPr>
            <a:xfrm>
              <a:off x="4501" y="8112"/>
              <a:ext cx="1577" cy="736"/>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000" b="1">
                  <a:solidFill>
                    <a:srgbClr val="A36985"/>
                  </a:solidFill>
                  <a:effectLst>
                    <a:outerShdw blurRad="38100" dist="19050" dir="2700000" algn="tl" rotWithShape="0">
                      <a:schemeClr val="dk1">
                        <a:alpha val="40000"/>
                      </a:schemeClr>
                    </a:outerShdw>
                  </a:effectLst>
                  <a:sym typeface="+mn-ea"/>
                </a:rPr>
                <a:t>100</a:t>
              </a:r>
              <a:r>
                <a:rPr lang="zh-CN" altLang="en-US" sz="2000" b="1">
                  <a:solidFill>
                    <a:srgbClr val="A36985"/>
                  </a:solidFill>
                  <a:effectLst>
                    <a:outerShdw blurRad="38100" dist="19050" dir="2700000" algn="tl" rotWithShape="0">
                      <a:schemeClr val="dk1">
                        <a:alpha val="40000"/>
                      </a:schemeClr>
                    </a:outerShdw>
                  </a:effectLst>
                  <a:sym typeface="+mn-ea"/>
                </a:rPr>
                <a:t>万</a:t>
              </a:r>
              <a:endParaRPr lang="zh-CN" altLang="en-US" sz="2000">
                <a:solidFill>
                  <a:schemeClr val="tx1"/>
                </a:solidFill>
              </a:endParaRPr>
            </a:p>
          </p:txBody>
        </p:sp>
        <p:sp>
          <p:nvSpPr>
            <p:cNvPr id="25" name="矩形 24"/>
            <p:cNvSpPr/>
            <p:nvPr>
              <p:custDataLst>
                <p:tags r:id="rId10"/>
              </p:custDataLst>
            </p:nvPr>
          </p:nvSpPr>
          <p:spPr>
            <a:xfrm>
              <a:off x="548" y="8112"/>
              <a:ext cx="1577" cy="736"/>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en-US" altLang="zh-CN" sz="2000" b="1">
                  <a:solidFill>
                    <a:srgbClr val="A36985"/>
                  </a:solidFill>
                  <a:effectLst>
                    <a:outerShdw blurRad="38100" dist="19050" dir="2700000" algn="tl" rotWithShape="0">
                      <a:schemeClr val="dk1">
                        <a:alpha val="40000"/>
                      </a:schemeClr>
                    </a:outerShdw>
                  </a:effectLst>
                </a:rPr>
                <a:t>200</a:t>
              </a:r>
              <a:r>
                <a:rPr lang="zh-CN" altLang="en-US" sz="2000" b="1">
                  <a:solidFill>
                    <a:srgbClr val="A36985"/>
                  </a:solidFill>
                  <a:effectLst>
                    <a:outerShdw blurRad="38100" dist="19050" dir="2700000" algn="tl" rotWithShape="0">
                      <a:schemeClr val="dk1">
                        <a:alpha val="40000"/>
                      </a:schemeClr>
                    </a:outerShdw>
                  </a:effectLst>
                </a:rPr>
                <a:t>万</a:t>
              </a:r>
            </a:p>
          </p:txBody>
        </p:sp>
        <p:sp>
          <p:nvSpPr>
            <p:cNvPr id="26" name="矩形 25"/>
            <p:cNvSpPr/>
            <p:nvPr>
              <p:custDataLst>
                <p:tags r:id="rId11"/>
              </p:custDataLst>
            </p:nvPr>
          </p:nvSpPr>
          <p:spPr>
            <a:xfrm>
              <a:off x="2163" y="8112"/>
              <a:ext cx="2288" cy="736"/>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en-US" altLang="zh-CN" sz="2000" b="1">
                  <a:solidFill>
                    <a:srgbClr val="A36985"/>
                  </a:solidFill>
                  <a:effectLst>
                    <a:outerShdw blurRad="38100" dist="19050" dir="2700000" algn="tl" rotWithShape="0">
                      <a:schemeClr val="dk1">
                        <a:alpha val="40000"/>
                      </a:schemeClr>
                    </a:outerShdw>
                  </a:effectLst>
                  <a:sym typeface="+mn-ea"/>
                </a:rPr>
                <a:t>100</a:t>
              </a:r>
              <a:r>
                <a:rPr lang="zh-CN" altLang="en-US" sz="2000" b="1">
                  <a:solidFill>
                    <a:srgbClr val="A36985"/>
                  </a:solidFill>
                  <a:effectLst>
                    <a:outerShdw blurRad="38100" dist="19050" dir="2700000" algn="tl" rotWithShape="0">
                      <a:schemeClr val="dk1">
                        <a:alpha val="40000"/>
                      </a:schemeClr>
                    </a:outerShdw>
                  </a:effectLst>
                  <a:sym typeface="+mn-ea"/>
                </a:rPr>
                <a:t>万</a:t>
              </a:r>
            </a:p>
          </p:txBody>
        </p:sp>
        <p:sp>
          <p:nvSpPr>
            <p:cNvPr id="31" name="矩形 30"/>
            <p:cNvSpPr/>
            <p:nvPr>
              <p:custDataLst>
                <p:tags r:id="rId12"/>
              </p:custDataLst>
            </p:nvPr>
          </p:nvSpPr>
          <p:spPr>
            <a:xfrm>
              <a:off x="12639" y="6978"/>
              <a:ext cx="2762" cy="1124"/>
            </a:xfrm>
            <a:prstGeom prst="rect">
              <a:avLst/>
            </a:prstGeom>
            <a:solidFill>
              <a:srgbClr val="A36985"/>
            </a:solidFill>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zh-CN" altLang="en-US" sz="2000" b="1">
                  <a:solidFill>
                    <a:schemeClr val="bg1"/>
                  </a:solidFill>
                  <a:effectLst>
                    <a:outerShdw blurRad="38100" dist="19050" dir="2700000" algn="tl" rotWithShape="0">
                      <a:schemeClr val="dk1">
                        <a:alpha val="40000"/>
                      </a:schemeClr>
                    </a:outerShdw>
                  </a:effectLst>
                </a:rPr>
                <a:t>恩平市提名奖</a:t>
              </a:r>
            </a:p>
          </p:txBody>
        </p:sp>
        <p:sp>
          <p:nvSpPr>
            <p:cNvPr id="32" name="矩形 31"/>
            <p:cNvSpPr/>
            <p:nvPr>
              <p:custDataLst>
                <p:tags r:id="rId13"/>
              </p:custDataLst>
            </p:nvPr>
          </p:nvSpPr>
          <p:spPr>
            <a:xfrm>
              <a:off x="12639" y="8102"/>
              <a:ext cx="2762" cy="736"/>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000" b="1">
                  <a:solidFill>
                    <a:srgbClr val="A36985"/>
                  </a:solidFill>
                  <a:effectLst>
                    <a:outerShdw blurRad="38100" dist="19050" dir="2700000" algn="tl" rotWithShape="0">
                      <a:schemeClr val="dk1">
                        <a:alpha val="40000"/>
                      </a:schemeClr>
                    </a:outerShdw>
                  </a:effectLst>
                  <a:sym typeface="+mn-ea"/>
                </a:rPr>
                <a:t>10</a:t>
              </a:r>
              <a:r>
                <a:rPr lang="zh-CN" altLang="en-US" sz="2000" b="1">
                  <a:solidFill>
                    <a:srgbClr val="A36985"/>
                  </a:solidFill>
                  <a:effectLst>
                    <a:outerShdw blurRad="38100" dist="19050" dir="2700000" algn="tl" rotWithShape="0">
                      <a:schemeClr val="dk1">
                        <a:alpha val="40000"/>
                      </a:schemeClr>
                    </a:outerShdw>
                  </a:effectLst>
                  <a:sym typeface="+mn-ea"/>
                </a:rPr>
                <a:t>万</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900" decel="100000" fill="hold"/>
                                        <p:tgtEl>
                                          <p:spTgt spid="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62890" y="1215390"/>
            <a:ext cx="5616575" cy="5255895"/>
          </a:xfrm>
          <a:prstGeom prst="round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478790" y="1413510"/>
            <a:ext cx="5365750" cy="4895215"/>
          </a:xfrm>
          <a:prstGeom prst="rect">
            <a:avLst/>
          </a:prstGeom>
          <a:noFill/>
        </p:spPr>
        <p:txBody>
          <a:bodyPr wrap="square" rtlCol="0">
            <a:noAutofit/>
          </a:bodyPr>
          <a:lstStyle/>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进一步激励企业高管、骨干人才。企业新投资引进的重大项目(含已有企业增资扩产)符合我市产业发展方向，在我市年度新增固定资产投资额分别达到</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1亿元(含)至5亿元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5亿元(含) 至10亿元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10亿元(含)至20亿元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20亿元(含)至50亿元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50亿元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(含)以上，对其在恩平市范围内支付的年度工资、薪金所得收入额超过</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30万元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的高管、骨干人才，分别按其当年向税务部门申报的工资、薪金所得收入额的4%、6%、7%、8%、12%给予一次性奖励，每人每年最高奖励</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100万元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。同一法人企业享受本条奖励的高管、骨干人才不超过10名。</a:t>
            </a:r>
          </a:p>
        </p:txBody>
      </p:sp>
      <p:grpSp>
        <p:nvGrpSpPr>
          <p:cNvPr id="2" name="组合 1"/>
          <p:cNvGrpSpPr/>
          <p:nvPr/>
        </p:nvGrpSpPr>
        <p:grpSpPr>
          <a:xfrm>
            <a:off x="262890" y="189865"/>
            <a:ext cx="5515610" cy="750570"/>
            <a:chOff x="414" y="299"/>
            <a:chExt cx="8686" cy="1182"/>
          </a:xfrm>
        </p:grpSpPr>
        <p:grpSp>
          <p:nvGrpSpPr>
            <p:cNvPr id="41995" name="组合 13"/>
            <p:cNvGrpSpPr/>
            <p:nvPr/>
          </p:nvGrpSpPr>
          <p:grpSpPr>
            <a:xfrm>
              <a:off x="414" y="299"/>
              <a:ext cx="8487" cy="1182"/>
              <a:chOff x="1464405" y="-676362"/>
              <a:chExt cx="2965450" cy="391795"/>
            </a:xfrm>
          </p:grpSpPr>
          <p:sp>
            <p:nvSpPr>
              <p:cNvPr id="15" name="平行四边形 14"/>
              <p:cNvSpPr/>
              <p:nvPr>
                <p:custDataLst>
                  <p:tags r:id="rId1"/>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8120"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十三、强化人才支撑保障</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sp>
        <p:nvSpPr>
          <p:cNvPr id="8" name="圆角矩形 7"/>
          <p:cNvSpPr/>
          <p:nvPr/>
        </p:nvSpPr>
        <p:spPr>
          <a:xfrm>
            <a:off x="6698615" y="1269365"/>
            <a:ext cx="4580890" cy="5202555"/>
          </a:xfrm>
          <a:prstGeom prst="roundRect">
            <a:avLst/>
          </a:prstGeom>
          <a:blipFill rotWithShape="1">
            <a:blip r:embed="rId4"/>
            <a:stretch>
              <a:fillRect/>
            </a:stretch>
          </a:blip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7" grpId="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两"/>
          <p:cNvPicPr>
            <a:picLocks noChangeAspect="1"/>
          </p:cNvPicPr>
          <p:nvPr/>
        </p:nvPicPr>
        <p:blipFill>
          <a:blip r:embed="rId4">
            <a:alphaModFix amt="60000"/>
          </a:blip>
          <a:stretch>
            <a:fillRect/>
          </a:stretch>
        </p:blipFill>
        <p:spPr>
          <a:xfrm>
            <a:off x="0" y="23495"/>
            <a:ext cx="12189460" cy="6812280"/>
          </a:xfrm>
          <a:prstGeom prst="rect">
            <a:avLst/>
          </a:prstGeom>
        </p:spPr>
      </p:pic>
      <p:sp>
        <p:nvSpPr>
          <p:cNvPr id="4" name="矩形 3"/>
          <p:cNvSpPr/>
          <p:nvPr/>
        </p:nvSpPr>
        <p:spPr>
          <a:xfrm>
            <a:off x="848360" y="1125220"/>
            <a:ext cx="10436225" cy="2108835"/>
          </a:xfrm>
          <a:prstGeom prst="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 name="矩形 2"/>
          <p:cNvSpPr/>
          <p:nvPr/>
        </p:nvSpPr>
        <p:spPr>
          <a:xfrm>
            <a:off x="848360" y="3789680"/>
            <a:ext cx="10436860" cy="2352040"/>
          </a:xfrm>
          <a:prstGeom prst="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920115" y="1125220"/>
            <a:ext cx="10350500" cy="1995805"/>
          </a:xfrm>
          <a:prstGeom prst="rect">
            <a:avLst/>
          </a:prstGeom>
          <a:noFill/>
        </p:spPr>
        <p:txBody>
          <a:bodyPr wrap="square" rtlCol="0">
            <a:noAutofit/>
          </a:bodyPr>
          <a:lstStyle/>
          <a:p>
            <a:pPr>
              <a:lnSpc>
                <a:spcPct val="150000"/>
              </a:lnSpc>
              <a:spcBef>
                <a:spcPts val="0"/>
              </a:spcBef>
              <a:spcAft>
                <a:spcPts val="0"/>
              </a:spcAft>
            </a:pPr>
            <a:r>
              <a:rPr lang="zh-CN" altLang="en-US" sz="17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(一)落实制造业企业研发费用税前加计扣除政策</a:t>
            </a:r>
          </a:p>
          <a:p>
            <a:pPr>
              <a:lnSpc>
                <a:spcPct val="150000"/>
              </a:lnSpc>
              <a:spcBef>
                <a:spcPts val="0"/>
              </a:spcBef>
              <a:spcAft>
                <a:spcPts val="0"/>
              </a:spcAft>
            </a:pPr>
            <a:r>
              <a:rPr lang="zh-CN" altLang="en-US" sz="17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制造业企业开展研发活动中实际发生的研发费用，未形成无 形资产计入当期损益的，在按规定据实扣除的基础上，自2023 年 1 月 1日起，再按照实际发生额的100%在税前加计扣除；形成无形资产的，自2023年1月1日起，按照无形资产成本的200%在税前摊销。企业可在当年7月预缴申报第二季度企业所得税、 在当年10月预缴申报第三季度企业所得税及次年进行年度汇算清缴时享受优惠。</a:t>
            </a:r>
          </a:p>
          <a:p>
            <a:pPr>
              <a:lnSpc>
                <a:spcPct val="150000"/>
              </a:lnSpc>
              <a:spcBef>
                <a:spcPts val="0"/>
              </a:spcBef>
              <a:spcAft>
                <a:spcPts val="0"/>
              </a:spcAft>
            </a:pP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组合 5"/>
          <p:cNvGrpSpPr/>
          <p:nvPr/>
        </p:nvGrpSpPr>
        <p:grpSpPr>
          <a:xfrm>
            <a:off x="262890" y="189865"/>
            <a:ext cx="5798820" cy="750570"/>
            <a:chOff x="414" y="299"/>
            <a:chExt cx="9132" cy="1182"/>
          </a:xfrm>
        </p:grpSpPr>
        <p:grpSp>
          <p:nvGrpSpPr>
            <p:cNvPr id="41995" name="组合 13"/>
            <p:cNvGrpSpPr/>
            <p:nvPr/>
          </p:nvGrpSpPr>
          <p:grpSpPr>
            <a:xfrm>
              <a:off x="414" y="299"/>
              <a:ext cx="9133" cy="1182"/>
              <a:chOff x="1464405" y="-676362"/>
              <a:chExt cx="2965450" cy="391795"/>
            </a:xfrm>
          </p:grpSpPr>
          <p:sp>
            <p:nvSpPr>
              <p:cNvPr id="15" name="平行四边形 14"/>
              <p:cNvSpPr/>
              <p:nvPr>
                <p:custDataLst>
                  <p:tags r:id="rId1"/>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8120"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十四、 降低制造业成本</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sp>
        <p:nvSpPr>
          <p:cNvPr id="5" name="文本框 4"/>
          <p:cNvSpPr txBox="1"/>
          <p:nvPr/>
        </p:nvSpPr>
        <p:spPr>
          <a:xfrm>
            <a:off x="919480" y="3888105"/>
            <a:ext cx="10348595" cy="2155825"/>
          </a:xfrm>
          <a:prstGeom prst="rect">
            <a:avLst/>
          </a:prstGeom>
          <a:noFill/>
        </p:spPr>
        <p:txBody>
          <a:bodyPr wrap="square" rtlCol="0">
            <a:noAutofit/>
          </a:bodyPr>
          <a:lstStyle/>
          <a:p>
            <a:pPr>
              <a:lnSpc>
                <a:spcPct val="150000"/>
              </a:lnSpc>
              <a:spcBef>
                <a:spcPts val="0"/>
              </a:spcBef>
              <a:spcAft>
                <a:spcPts val="0"/>
              </a:spcAft>
            </a:pPr>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(二)落实先进制造业企业增值税加计抵减政策</a:t>
            </a:r>
            <a:endPar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Bef>
                <a:spcPts val="0"/>
              </a:spcBef>
              <a:spcAft>
                <a:spcPts val="0"/>
              </a:spcAft>
            </a:pPr>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高新技术企业(含所属的非法人分支机构)中的制造业一般纳税人，自2023年1月1日至2027年12月31日，允许企业按照当期可抵扣进项税额加计5%抵减应纳增值税税额，企业可在月度申报增值税时即享受优惠。企业同时符合多项增值税加计抵减政策规定的，可以择优选择适用，但在同一期间不得叠加适用。</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0.70"/>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750" fill="hold">
                                          <p:stCondLst>
                                            <p:cond delay="0"/>
                                          </p:stCondLst>
                                        </p:cTn>
                                        <p:tgtEl>
                                          <p:spTgt spid="7"/>
                                        </p:tgtEl>
                                        <p:attrNameLst>
                                          <p:attrName>style.visibility</p:attrName>
                                        </p:attrNameLst>
                                      </p:cBhvr>
                                      <p:to>
                                        <p:strVal val="visible"/>
                                      </p:to>
                                    </p:set>
                                    <p:anim calcmode="lin" valueType="num">
                                      <p:cBhvr>
                                        <p:cTn id="14" dur="750" fill="hold"/>
                                        <p:tgtEl>
                                          <p:spTgt spid="7"/>
                                        </p:tgtEl>
                                        <p:attrNameLst>
                                          <p:attrName>ppt_w</p:attrName>
                                        </p:attrNameLst>
                                      </p:cBhvr>
                                      <p:tavLst>
                                        <p:tav tm="0">
                                          <p:val>
                                            <p:fltVal val="0"/>
                                          </p:val>
                                        </p:tav>
                                        <p:tav tm="100000">
                                          <p:val>
                                            <p:strVal val="#ppt_w"/>
                                          </p:val>
                                        </p:tav>
                                      </p:tavLst>
                                    </p:anim>
                                    <p:anim calcmode="lin" valueType="num">
                                      <p:cBhvr>
                                        <p:cTn id="15" dur="750" fill="hold"/>
                                        <p:tgtEl>
                                          <p:spTgt spid="7"/>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750" fill="hold">
                                          <p:stCondLst>
                                            <p:cond delay="0"/>
                                          </p:stCondLst>
                                        </p:cTn>
                                        <p:tgtEl>
                                          <p:spTgt spid="4"/>
                                        </p:tgtEl>
                                        <p:attrNameLst>
                                          <p:attrName>style.visibility</p:attrName>
                                        </p:attrNameLst>
                                      </p:cBhvr>
                                      <p:to>
                                        <p:strVal val="visible"/>
                                      </p:to>
                                    </p:set>
                                    <p:anim calcmode="lin" valueType="num">
                                      <p:cBhvr>
                                        <p:cTn id="18" dur="750" fill="hold"/>
                                        <p:tgtEl>
                                          <p:spTgt spid="4"/>
                                        </p:tgtEl>
                                        <p:attrNameLst>
                                          <p:attrName>ppt_w</p:attrName>
                                        </p:attrNameLst>
                                      </p:cBhvr>
                                      <p:tavLst>
                                        <p:tav tm="0">
                                          <p:val>
                                            <p:fltVal val="0"/>
                                          </p:val>
                                        </p:tav>
                                        <p:tav tm="100000">
                                          <p:val>
                                            <p:strVal val="#ppt_w"/>
                                          </p:val>
                                        </p:tav>
                                      </p:tavLst>
                                    </p:anim>
                                    <p:anim calcmode="lin" valueType="num">
                                      <p:cBhvr>
                                        <p:cTn id="19" dur="7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750" fill="hold">
                                          <p:stCondLst>
                                            <p:cond delay="0"/>
                                          </p:stCondLst>
                                        </p:cTn>
                                        <p:tgtEl>
                                          <p:spTgt spid="5"/>
                                        </p:tgtEl>
                                        <p:attrNameLst>
                                          <p:attrName>style.visibility</p:attrName>
                                        </p:attrNameLst>
                                      </p:cBhvr>
                                      <p:to>
                                        <p:strVal val="visible"/>
                                      </p:to>
                                    </p:set>
                                    <p:anim calcmode="lin" valueType="num">
                                      <p:cBhvr>
                                        <p:cTn id="24" dur="750" fill="hold"/>
                                        <p:tgtEl>
                                          <p:spTgt spid="5"/>
                                        </p:tgtEl>
                                        <p:attrNameLst>
                                          <p:attrName>ppt_w</p:attrName>
                                        </p:attrNameLst>
                                      </p:cBhvr>
                                      <p:tavLst>
                                        <p:tav tm="0">
                                          <p:val>
                                            <p:fltVal val="0"/>
                                          </p:val>
                                        </p:tav>
                                        <p:tav tm="100000">
                                          <p:val>
                                            <p:strVal val="#ppt_w"/>
                                          </p:val>
                                        </p:tav>
                                      </p:tavLst>
                                    </p:anim>
                                    <p:anim calcmode="lin" valueType="num">
                                      <p:cBhvr>
                                        <p:cTn id="25" dur="750" fill="hold"/>
                                        <p:tgtEl>
                                          <p:spTgt spid="5"/>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750" fill="hold">
                                          <p:stCondLst>
                                            <p:cond delay="0"/>
                                          </p:stCondLst>
                                        </p:cTn>
                                        <p:tgtEl>
                                          <p:spTgt spid="3"/>
                                        </p:tgtEl>
                                        <p:attrNameLst>
                                          <p:attrName>style.visibility</p:attrName>
                                        </p:attrNameLst>
                                      </p:cBhvr>
                                      <p:to>
                                        <p:strVal val="visible"/>
                                      </p:to>
                                    </p:set>
                                    <p:anim calcmode="lin" valueType="num">
                                      <p:cBhvr>
                                        <p:cTn id="28" dur="750" fill="hold"/>
                                        <p:tgtEl>
                                          <p:spTgt spid="3"/>
                                        </p:tgtEl>
                                        <p:attrNameLst>
                                          <p:attrName>ppt_w</p:attrName>
                                        </p:attrNameLst>
                                      </p:cBhvr>
                                      <p:tavLst>
                                        <p:tav tm="0">
                                          <p:val>
                                            <p:fltVal val="0"/>
                                          </p:val>
                                        </p:tav>
                                        <p:tav tm="100000">
                                          <p:val>
                                            <p:strVal val="#ppt_w"/>
                                          </p:val>
                                        </p:tav>
                                      </p:tavLst>
                                    </p:anim>
                                    <p:anim calcmode="lin" valueType="num">
                                      <p:cBhvr>
                                        <p:cTn id="29" dur="75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P spid="7" grpId="0"/>
      <p:bldP spid="7" grpId="1"/>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659948051942"/>
          <p:cNvPicPr>
            <a:picLocks noChangeAspect="1"/>
          </p:cNvPicPr>
          <p:nvPr/>
        </p:nvPicPr>
        <p:blipFill>
          <a:blip r:embed="rId5" cstate="print">
            <a:alphaModFix amt="60000"/>
          </a:blip>
          <a:srcRect b="15977"/>
          <a:stretch>
            <a:fillRect/>
          </a:stretch>
        </p:blipFill>
        <p:spPr>
          <a:xfrm>
            <a:off x="-36830" y="0"/>
            <a:ext cx="12226925" cy="6849110"/>
          </a:xfrm>
          <a:prstGeom prst="rect">
            <a:avLst/>
          </a:prstGeom>
        </p:spPr>
      </p:pic>
      <p:sp>
        <p:nvSpPr>
          <p:cNvPr id="4" name="圆角矩形 3"/>
          <p:cNvSpPr/>
          <p:nvPr/>
        </p:nvSpPr>
        <p:spPr>
          <a:xfrm>
            <a:off x="2350442" y="1485411"/>
            <a:ext cx="7129020" cy="2000264"/>
          </a:xfrm>
          <a:prstGeom prst="round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文本框 7"/>
          <p:cNvSpPr txBox="1"/>
          <p:nvPr>
            <p:custDataLst>
              <p:tags r:id="rId1"/>
            </p:custDataLst>
          </p:nvPr>
        </p:nvSpPr>
        <p:spPr>
          <a:xfrm>
            <a:off x="2586355" y="1757680"/>
            <a:ext cx="6776085" cy="1559560"/>
          </a:xfrm>
          <a:prstGeom prst="rect">
            <a:avLst/>
          </a:prstGeom>
          <a:noFill/>
        </p:spPr>
        <p:txBody>
          <a:bodyPr wrap="square" rtlCol="0">
            <a:noAutofit/>
          </a:bodyPr>
          <a:lstStyle>
            <a:defPPr>
              <a:defRPr lang="en-US"/>
            </a:defPPr>
            <a:lvl1pPr>
              <a:lnSpc>
                <a:spcPct val="120000"/>
              </a:lnSpc>
              <a:spcAft>
                <a:spcPts val="600"/>
              </a:spcAft>
              <a:defRPr sz="1200" kern="100">
                <a:solidFill>
                  <a:schemeClr val="bg1"/>
                </a:solidFill>
                <a:latin typeface="微软雅黑" panose="020B0503020204020204" pitchFamily="34" charset="-122"/>
                <a:ea typeface="微软雅黑" panose="020B0503020204020204" pitchFamily="34" charset="-122"/>
              </a:defRPr>
            </a:lvl1pPr>
          </a:lstStyle>
          <a:p>
            <a:pPr>
              <a:lnSpc>
                <a:spcPct val="150000"/>
              </a:lnSpc>
              <a:spcBef>
                <a:spcPts val="0"/>
              </a:spcBef>
              <a:spcAft>
                <a:spcPts val="0"/>
              </a:spcAft>
            </a:pPr>
            <a:r>
              <a:rPr lang="zh-CN" altLang="en-US" sz="1800" b="1" dirty="0" smtClean="0">
                <a:cs typeface="微软雅黑" panose="020B0503020204020204" pitchFamily="34" charset="-122"/>
                <a:sym typeface="+mn-ea"/>
              </a:rPr>
              <a:t>工业用地上按规划要求建成并已确权登记的工业物业，在达到土地出让合同和投资合同要求的前提下，可申请分割转让给产业链企业，满足产业链发展需要。</a:t>
            </a:r>
            <a:endParaRPr lang="zh-CN" altLang="en-US" sz="1000" b="1" dirty="0">
              <a:cs typeface="微软雅黑" panose="020B0503020204020204" pitchFamily="34" charset="-122"/>
              <a:sym typeface="+mn-ea"/>
            </a:endParaRPr>
          </a:p>
        </p:txBody>
      </p:sp>
      <p:grpSp>
        <p:nvGrpSpPr>
          <p:cNvPr id="2" name="组合 1"/>
          <p:cNvGrpSpPr/>
          <p:nvPr/>
        </p:nvGrpSpPr>
        <p:grpSpPr>
          <a:xfrm>
            <a:off x="262890" y="189865"/>
            <a:ext cx="5798820" cy="750570"/>
            <a:chOff x="414" y="299"/>
            <a:chExt cx="9132" cy="1182"/>
          </a:xfrm>
        </p:grpSpPr>
        <p:grpSp>
          <p:nvGrpSpPr>
            <p:cNvPr id="41995" name="组合 13"/>
            <p:cNvGrpSpPr/>
            <p:nvPr/>
          </p:nvGrpSpPr>
          <p:grpSpPr>
            <a:xfrm>
              <a:off x="414" y="299"/>
              <a:ext cx="9133" cy="1182"/>
              <a:chOff x="1464405" y="-676362"/>
              <a:chExt cx="2965450" cy="391795"/>
            </a:xfrm>
          </p:grpSpPr>
          <p:sp>
            <p:nvSpPr>
              <p:cNvPr id="15" name="平行四边形 14"/>
              <p:cNvSpPr/>
              <p:nvPr>
                <p:custDataLst>
                  <p:tags r:id="rId2"/>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3"/>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5" name="文本框 4"/>
            <p:cNvSpPr txBox="1"/>
            <p:nvPr/>
          </p:nvSpPr>
          <p:spPr>
            <a:xfrm>
              <a:off x="980" y="412"/>
              <a:ext cx="8120"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十五、支持产业链配套</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ppt_y</p:attrName>
                                        </p:attrNameLst>
                                      </p:cBhvr>
                                      <p:tavLst>
                                        <p:tav tm="0">
                                          <p:val>
                                            <p:strVal val="#ppt_y+#ppt_h*1.125000"/>
                                          </p:val>
                                        </p:tav>
                                        <p:tav tm="100000">
                                          <p:val>
                                            <p:strVal val="#ppt_y"/>
                                          </p:val>
                                        </p:tav>
                                      </p:tavLst>
                                    </p:anim>
                                    <p:animEffect transition="in" filter="wipe(up)">
                                      <p:cBhvr>
                                        <p:cTn id="15" dur="500"/>
                                        <p:tgtEl>
                                          <p:spTgt spid="8"/>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p:tgtEl>
                                          <p:spTgt spid="4"/>
                                        </p:tgtEl>
                                        <p:attrNameLst>
                                          <p:attrName>ppt_y</p:attrName>
                                        </p:attrNameLst>
                                      </p:cBhvr>
                                      <p:tavLst>
                                        <p:tav tm="0">
                                          <p:val>
                                            <p:strVal val="#ppt_y+#ppt_h*1.125000"/>
                                          </p:val>
                                        </p:tav>
                                        <p:tav tm="100000">
                                          <p:val>
                                            <p:strVal val="#ppt_y"/>
                                          </p:val>
                                        </p:tav>
                                      </p:tavLst>
                                    </p:anim>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F:/企业服务股/政策/政策解读/1225/新建文件夹/2.png2"/>
          <p:cNvPicPr>
            <a:picLocks noChangeAspect="1"/>
          </p:cNvPicPr>
          <p:nvPr>
            <p:custDataLst>
              <p:tags r:id="rId1"/>
            </p:custDataLst>
          </p:nvPr>
        </p:nvPicPr>
        <p:blipFill>
          <a:blip r:embed="rId7">
            <a:alphaModFix amt="60000"/>
          </a:blip>
          <a:srcRect l="16681" t="-83" r="31711" b="83"/>
          <a:stretch>
            <a:fillRect/>
          </a:stretch>
        </p:blipFill>
        <p:spPr>
          <a:xfrm>
            <a:off x="5842635" y="-5715"/>
            <a:ext cx="6347460" cy="6861175"/>
          </a:xfrm>
          <a:prstGeom prst="rect">
            <a:avLst/>
          </a:prstGeom>
        </p:spPr>
      </p:pic>
      <p:pic>
        <p:nvPicPr>
          <p:cNvPr id="8" name="图片 7" descr="F:/企业服务股/政策/政策解读/1225/新建文件夹/1.png1"/>
          <p:cNvPicPr>
            <a:picLocks noChangeAspect="1"/>
          </p:cNvPicPr>
          <p:nvPr>
            <p:custDataLst>
              <p:tags r:id="rId2"/>
            </p:custDataLst>
          </p:nvPr>
        </p:nvPicPr>
        <p:blipFill>
          <a:blip r:embed="rId8">
            <a:alphaModFix amt="60000"/>
          </a:blip>
          <a:srcRect l="31208" t="-750" r="19041" b="750"/>
          <a:stretch>
            <a:fillRect/>
          </a:stretch>
        </p:blipFill>
        <p:spPr>
          <a:xfrm>
            <a:off x="635" y="-5715"/>
            <a:ext cx="5842000" cy="6861175"/>
          </a:xfrm>
          <a:prstGeom prst="rect">
            <a:avLst/>
          </a:prstGeom>
        </p:spPr>
      </p:pic>
      <p:sp>
        <p:nvSpPr>
          <p:cNvPr id="4" name="平行四边形 3"/>
          <p:cNvSpPr/>
          <p:nvPr/>
        </p:nvSpPr>
        <p:spPr>
          <a:xfrm>
            <a:off x="292100" y="1341755"/>
            <a:ext cx="4282440" cy="1878965"/>
          </a:xfrm>
          <a:prstGeom prst="parallelogram">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694690" y="1413510"/>
            <a:ext cx="3712210" cy="1061720"/>
          </a:xfrm>
          <a:prstGeom prst="rect">
            <a:avLst/>
          </a:prstGeom>
          <a:noFill/>
        </p:spPr>
        <p:txBody>
          <a:bodyPr wrap="square" rtlCol="0">
            <a:noAutofit/>
          </a:bodyPr>
          <a:lstStyle/>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(一)支持未享受省级技改政策的企业参与申报江门市级技改政策，单个项目按不超过新设备购置额的10%，给予最高</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300万元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奖励。</a:t>
            </a:r>
          </a:p>
          <a:p>
            <a:pPr>
              <a:lnSpc>
                <a:spcPct val="150000"/>
              </a:lnSpc>
              <a:spcBef>
                <a:spcPts val="0"/>
              </a:spcBef>
              <a:spcAft>
                <a:spcPts val="0"/>
              </a:spcAft>
            </a:pP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nvGrpSpPr>
        <p:grpSpPr>
          <a:xfrm>
            <a:off x="262890" y="189865"/>
            <a:ext cx="6633210" cy="750570"/>
            <a:chOff x="414" y="299"/>
            <a:chExt cx="10446" cy="1182"/>
          </a:xfrm>
        </p:grpSpPr>
        <p:grpSp>
          <p:nvGrpSpPr>
            <p:cNvPr id="41995" name="组合 13"/>
            <p:cNvGrpSpPr/>
            <p:nvPr/>
          </p:nvGrpSpPr>
          <p:grpSpPr>
            <a:xfrm>
              <a:off x="414" y="299"/>
              <a:ext cx="10446" cy="1182"/>
              <a:chOff x="1464405" y="-676362"/>
              <a:chExt cx="2965450" cy="391795"/>
            </a:xfrm>
          </p:grpSpPr>
          <p:sp>
            <p:nvSpPr>
              <p:cNvPr id="15" name="平行四边形 14"/>
              <p:cNvSpPr/>
              <p:nvPr>
                <p:custDataLst>
                  <p:tags r:id="rId3"/>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4"/>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9346"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十六、推动制造业企业增资扩产</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sp>
        <p:nvSpPr>
          <p:cNvPr id="2" name="平行四边形 1"/>
          <p:cNvSpPr/>
          <p:nvPr/>
        </p:nvSpPr>
        <p:spPr>
          <a:xfrm>
            <a:off x="5878830" y="3285490"/>
            <a:ext cx="6293485" cy="3109595"/>
          </a:xfrm>
          <a:prstGeom prst="parallelogram">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 name="文本框 2"/>
          <p:cNvSpPr txBox="1"/>
          <p:nvPr/>
        </p:nvSpPr>
        <p:spPr>
          <a:xfrm>
            <a:off x="6585585" y="3339465"/>
            <a:ext cx="4904105" cy="3084830"/>
          </a:xfrm>
          <a:prstGeom prst="rect">
            <a:avLst/>
          </a:prstGeom>
          <a:noFill/>
        </p:spPr>
        <p:txBody>
          <a:bodyPr wrap="square" rtlCol="0">
            <a:noAutofit/>
          </a:bodyPr>
          <a:lstStyle/>
          <a:p>
            <a:pPr>
              <a:lnSpc>
                <a:spcPct val="150000"/>
              </a:lnSpc>
            </a:pPr>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(二)支持制造业数字化转型。加快产业数字化改造，对通过省级产业集群数字化转型试点认定的项目，每个试点产业集群给予最高</a:t>
            </a:r>
            <a:r>
              <a:rPr lang="zh-CN" altLang="en-US"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2000万元</a:t>
            </a:r>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扶持；对获得江门市级产业集群数字化转型试点项目，每个产业集群给予最高</a:t>
            </a:r>
            <a:r>
              <a:rPr lang="zh-CN" altLang="en-US"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500万元</a:t>
            </a:r>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扶持；对获得江门市级工业互联网标杆示范项目的企业，单个项目给予最高</a:t>
            </a:r>
            <a:r>
              <a:rPr lang="zh-CN" altLang="en-US"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100万元</a:t>
            </a:r>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扶持。</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ppt_w*0.70"/>
                                          </p:val>
                                        </p:tav>
                                        <p:tav tm="100000">
                                          <p:val>
                                            <p:strVal val="#ppt_w"/>
                                          </p:val>
                                        </p:tav>
                                      </p:tavLst>
                                    </p:anim>
                                    <p:anim calcmode="lin" valueType="num">
                                      <p:cBhvr>
                                        <p:cTn id="8" dur="750" fill="hold"/>
                                        <p:tgtEl>
                                          <p:spTgt spid="5"/>
                                        </p:tgtEl>
                                        <p:attrNameLst>
                                          <p:attrName>ppt_h</p:attrName>
                                        </p:attrNameLst>
                                      </p:cBhvr>
                                      <p:tavLst>
                                        <p:tav tm="0">
                                          <p:val>
                                            <p:strVal val="#ppt_h"/>
                                          </p:val>
                                        </p:tav>
                                        <p:tav tm="100000">
                                          <p:val>
                                            <p:strVal val="#ppt_h"/>
                                          </p:val>
                                        </p:tav>
                                      </p:tavLst>
                                    </p:anim>
                                    <p:animEffect transition="in" filter="fade">
                                      <p:cBhvr>
                                        <p:cTn id="9" dur="75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7" grpId="1"/>
      <p:bldP spid="2" grpId="0" animBg="1"/>
      <p:bldP spid="2" grpId="1" animBg="1"/>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11785" y="2493645"/>
            <a:ext cx="3768090" cy="2608580"/>
            <a:chOff x="491" y="3927"/>
            <a:chExt cx="5934" cy="4108"/>
          </a:xfrm>
        </p:grpSpPr>
        <p:sp>
          <p:nvSpPr>
            <p:cNvPr id="4" name="椭圆 3"/>
            <p:cNvSpPr/>
            <p:nvPr/>
          </p:nvSpPr>
          <p:spPr>
            <a:xfrm>
              <a:off x="491" y="3927"/>
              <a:ext cx="5935" cy="4108"/>
            </a:xfrm>
            <a:prstGeom prst="ellipse">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1207" y="4607"/>
              <a:ext cx="4845" cy="3141"/>
            </a:xfrm>
            <a:prstGeom prst="rect">
              <a:avLst/>
            </a:prstGeom>
            <a:noFill/>
          </p:spPr>
          <p:txBody>
            <a:bodyPr wrap="square" rtlCol="0">
              <a:noAutofit/>
            </a:bodyPr>
            <a:lstStyle/>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按上级政策落实对技术改造信贷产品实施银行贷款贴息，对工业企业技术改造项目给予保险增信补贴。</a:t>
              </a:r>
            </a:p>
          </p:txBody>
        </p:sp>
      </p:grpSp>
      <p:grpSp>
        <p:nvGrpSpPr>
          <p:cNvPr id="3" name="组合 2"/>
          <p:cNvGrpSpPr/>
          <p:nvPr/>
        </p:nvGrpSpPr>
        <p:grpSpPr>
          <a:xfrm>
            <a:off x="262890" y="189865"/>
            <a:ext cx="7094220" cy="750570"/>
            <a:chOff x="414" y="299"/>
            <a:chExt cx="11172" cy="1182"/>
          </a:xfrm>
        </p:grpSpPr>
        <p:grpSp>
          <p:nvGrpSpPr>
            <p:cNvPr id="41995" name="组合 13"/>
            <p:cNvGrpSpPr/>
            <p:nvPr/>
          </p:nvGrpSpPr>
          <p:grpSpPr>
            <a:xfrm>
              <a:off x="414" y="299"/>
              <a:ext cx="11172" cy="1182"/>
              <a:chOff x="1464405" y="-676362"/>
              <a:chExt cx="2965450" cy="391795"/>
            </a:xfrm>
          </p:grpSpPr>
          <p:sp>
            <p:nvSpPr>
              <p:cNvPr id="15" name="平行四边形 14"/>
              <p:cNvSpPr/>
              <p:nvPr>
                <p:custDataLst>
                  <p:tags r:id="rId2"/>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3"/>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10092"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十七、引导金融支持工业企业技改</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pic>
        <p:nvPicPr>
          <p:cNvPr id="11" name="图片 10"/>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375275" y="1557655"/>
            <a:ext cx="6531610" cy="4354195"/>
          </a:xfrm>
          <a:prstGeom prst="rect">
            <a:avLst/>
          </a:prstGeom>
        </p:spPr>
      </p:pic>
      <p:pic>
        <p:nvPicPr>
          <p:cNvPr id="12" name="图片 11" descr="F:/企业服务股/政策/政策解读/1225/新建文件夹/技3.jpg技3"/>
          <p:cNvPicPr>
            <a:picLocks noChangeAspect="1"/>
          </p:cNvPicPr>
          <p:nvPr/>
        </p:nvPicPr>
        <p:blipFill rotWithShape="1">
          <a:blip r:embed="rId6"/>
          <a:srcRect l="5530" r="5530"/>
          <a:stretch>
            <a:fillRect/>
          </a:stretch>
        </p:blipFill>
        <p:spPr>
          <a:xfrm>
            <a:off x="4222961" y="1858288"/>
            <a:ext cx="1990521" cy="1492890"/>
          </a:xfrm>
          <a:prstGeom prst="ellipse">
            <a:avLst/>
          </a:prstGeom>
          <a:solidFill>
            <a:schemeClr val="bg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63500" sx="102000" sy="102000" algn="ctr" rotWithShape="0">
              <a:prstClr val="black">
                <a:alpha val="40000"/>
              </a:prstClr>
            </a:outerShdw>
          </a:effectLst>
        </p:spPr>
      </p:pic>
      <p:pic>
        <p:nvPicPr>
          <p:cNvPr id="14" name="图片 13" descr="F:/企业服务股/政策/政策解读/1225/新建文件夹/700151ac638f4f28a9c9aade526071c7.png700151ac638f4f28a9c9aade526071c7"/>
          <p:cNvPicPr>
            <a:picLocks noChangeAspect="1"/>
          </p:cNvPicPr>
          <p:nvPr/>
        </p:nvPicPr>
        <p:blipFill rotWithShape="1">
          <a:blip r:embed="rId7"/>
          <a:srcRect l="5565" r="5565"/>
          <a:stretch>
            <a:fillRect/>
          </a:stretch>
        </p:blipFill>
        <p:spPr>
          <a:xfrm>
            <a:off x="5806939" y="3350655"/>
            <a:ext cx="1922941" cy="1441899"/>
          </a:xfrm>
          <a:prstGeom prst="ellipse">
            <a:avLst/>
          </a:prstGeom>
          <a:solidFill>
            <a:schemeClr val="bg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63500" sx="102000" sy="102000" algn="ctr" rotWithShape="0">
              <a:prstClr val="black">
                <a:alpha val="40000"/>
              </a:prstClr>
            </a:outerShdw>
          </a:effectLst>
        </p:spPr>
      </p:pic>
      <p:pic>
        <p:nvPicPr>
          <p:cNvPr id="17" name="图片 16" descr="F:/企业服务股/政策/政策解读/1225/新建文件夹/技4.webp.jpg技4.webp"/>
          <p:cNvPicPr>
            <a:picLocks noChangeAspect="1"/>
          </p:cNvPicPr>
          <p:nvPr/>
        </p:nvPicPr>
        <p:blipFill rotWithShape="1">
          <a:blip r:embed="rId8"/>
          <a:srcRect l="5745" r="5745"/>
          <a:stretch>
            <a:fillRect/>
          </a:stretch>
        </p:blipFill>
        <p:spPr>
          <a:xfrm>
            <a:off x="4222717" y="4706607"/>
            <a:ext cx="2001579" cy="1500877"/>
          </a:xfrm>
          <a:prstGeom prst="ellipse">
            <a:avLst/>
          </a:prstGeom>
          <a:solidFill>
            <a:schemeClr val="bg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63500" sx="102000" sy="102000" algn="ctr" rotWithShape="0">
              <a:prstClr val="black">
                <a:alpha val="40000"/>
              </a:prst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ppt_w*0.70"/>
                                          </p:val>
                                        </p:tav>
                                        <p:tav tm="100000">
                                          <p:val>
                                            <p:strVal val="#ppt_w"/>
                                          </p:val>
                                        </p:tav>
                                      </p:tavLst>
                                    </p:anim>
                                    <p:anim calcmode="lin" valueType="num">
                                      <p:cBhvr>
                                        <p:cTn id="8" dur="750" fill="hold"/>
                                        <p:tgtEl>
                                          <p:spTgt spid="3"/>
                                        </p:tgtEl>
                                        <p:attrNameLst>
                                          <p:attrName>ppt_h</p:attrName>
                                        </p:attrNameLst>
                                      </p:cBhvr>
                                      <p:tavLst>
                                        <p:tav tm="0">
                                          <p:val>
                                            <p:strVal val="#ppt_h"/>
                                          </p:val>
                                        </p:tav>
                                        <p:tav tm="100000">
                                          <p:val>
                                            <p:strVal val="#ppt_h"/>
                                          </p:val>
                                        </p:tav>
                                      </p:tavLst>
                                    </p:anim>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500"/>
                                  </p:stCondLst>
                                  <p:childTnLst>
                                    <p:set>
                                      <p:cBhvr>
                                        <p:cTn id="13" dur="500"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strVal val="#ppt_w*0.7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animEffect transition="in" filter="fade">
                                      <p:cBhvr>
                                        <p:cTn id="16" dur="500"/>
                                        <p:tgtEl>
                                          <p:spTgt spid="11"/>
                                        </p:tgtEl>
                                      </p:cBhvr>
                                    </p:animEffect>
                                  </p:childTnLst>
                                </p:cTn>
                              </p:par>
                              <p:par>
                                <p:cTn id="17" presetID="6" presetClass="entr" presetSubtype="32" fill="hold" nodeType="withEffect">
                                  <p:stCondLst>
                                    <p:cond delay="1000"/>
                                  </p:stCondLst>
                                  <p:childTnLst>
                                    <p:set>
                                      <p:cBhvr>
                                        <p:cTn id="18" dur="1000" fill="hold">
                                          <p:stCondLst>
                                            <p:cond delay="0"/>
                                          </p:stCondLst>
                                        </p:cTn>
                                        <p:tgtEl>
                                          <p:spTgt spid="17"/>
                                        </p:tgtEl>
                                        <p:attrNameLst>
                                          <p:attrName>style.visibility</p:attrName>
                                        </p:attrNameLst>
                                      </p:cBhvr>
                                      <p:to>
                                        <p:strVal val="visible"/>
                                      </p:to>
                                    </p:set>
                                    <p:animEffect transition="in" filter="circle(out)">
                                      <p:cBhvr>
                                        <p:cTn id="19" dur="1000"/>
                                        <p:tgtEl>
                                          <p:spTgt spid="17"/>
                                        </p:tgtEl>
                                      </p:cBhvr>
                                    </p:animEffect>
                                  </p:childTnLst>
                                </p:cTn>
                              </p:par>
                              <p:par>
                                <p:cTn id="20" presetID="6" presetClass="entr" presetSubtype="32" fill="hold" nodeType="withEffect">
                                  <p:stCondLst>
                                    <p:cond delay="1250"/>
                                  </p:stCondLst>
                                  <p:childTnLst>
                                    <p:set>
                                      <p:cBhvr>
                                        <p:cTn id="21" dur="1000" fill="hold">
                                          <p:stCondLst>
                                            <p:cond delay="0"/>
                                          </p:stCondLst>
                                        </p:cTn>
                                        <p:tgtEl>
                                          <p:spTgt spid="14"/>
                                        </p:tgtEl>
                                        <p:attrNameLst>
                                          <p:attrName>style.visibility</p:attrName>
                                        </p:attrNameLst>
                                      </p:cBhvr>
                                      <p:to>
                                        <p:strVal val="visible"/>
                                      </p:to>
                                    </p:set>
                                    <p:animEffect transition="in" filter="circle(out)">
                                      <p:cBhvr>
                                        <p:cTn id="22" dur="1000"/>
                                        <p:tgtEl>
                                          <p:spTgt spid="14"/>
                                        </p:tgtEl>
                                      </p:cBhvr>
                                    </p:animEffect>
                                  </p:childTnLst>
                                </p:cTn>
                              </p:par>
                              <p:par>
                                <p:cTn id="23" presetID="6" presetClass="entr" presetSubtype="32" fill="hold" nodeType="withEffect">
                                  <p:stCondLst>
                                    <p:cond delay="1500"/>
                                  </p:stCondLst>
                                  <p:childTnLst>
                                    <p:set>
                                      <p:cBhvr>
                                        <p:cTn id="24" dur="1000" fill="hold">
                                          <p:stCondLst>
                                            <p:cond delay="0"/>
                                          </p:stCondLst>
                                        </p:cTn>
                                        <p:tgtEl>
                                          <p:spTgt spid="12"/>
                                        </p:tgtEl>
                                        <p:attrNameLst>
                                          <p:attrName>style.visibility</p:attrName>
                                        </p:attrNameLst>
                                      </p:cBhvr>
                                      <p:to>
                                        <p:strVal val="visible"/>
                                      </p:to>
                                    </p:set>
                                    <p:animEffect transition="in" filter="circle(out)">
                                      <p:cBhvr>
                                        <p:cTn id="25" dur="1000"/>
                                        <p:tgtEl>
                                          <p:spTgt spid="12"/>
                                        </p:tgtEl>
                                      </p:cBhvr>
                                    </p:animEffect>
                                  </p:childTnLst>
                                </p:cTn>
                              </p:par>
                              <p:par>
                                <p:cTn id="26" presetID="6" presetClass="entr" presetSubtype="32" fill="hold" nodeType="withEffect">
                                  <p:stCondLst>
                                    <p:cond delay="1750"/>
                                  </p:stCondLst>
                                  <p:childTnLst>
                                    <p:set>
                                      <p:cBhvr>
                                        <p:cTn id="27" dur="1000" fill="hold">
                                          <p:stCondLst>
                                            <p:cond delay="0"/>
                                          </p:stCondLst>
                                        </p:cTn>
                                        <p:tgtEl>
                                          <p:spTgt spid="5"/>
                                        </p:tgtEl>
                                        <p:attrNameLst>
                                          <p:attrName>style.visibility</p:attrName>
                                        </p:attrNameLst>
                                      </p:cBhvr>
                                      <p:to>
                                        <p:strVal val="visible"/>
                                      </p:to>
                                    </p:set>
                                    <p:animEffect transition="in" filter="circle(out)">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istrator\Desktop\微信图片_20220807204922.jpg"/>
          <p:cNvPicPr>
            <a:picLocks noChangeAspect="1" noChangeArrowheads="1"/>
          </p:cNvPicPr>
          <p:nvPr/>
        </p:nvPicPr>
        <p:blipFill>
          <a:blip r:embed="rId2" cstate="print"/>
          <a:srcRect/>
          <a:stretch>
            <a:fillRect/>
          </a:stretch>
        </p:blipFill>
        <p:spPr bwMode="auto">
          <a:xfrm>
            <a:off x="-5441" y="18834"/>
            <a:ext cx="12190414" cy="6876155"/>
          </a:xfrm>
          <a:prstGeom prst="rect">
            <a:avLst/>
          </a:prstGeom>
          <a:noFill/>
          <a:effectLst>
            <a:softEdge rad="1016000"/>
          </a:effectLst>
        </p:spPr>
      </p:pic>
      <p:sp>
        <p:nvSpPr>
          <p:cNvPr id="2" name="平行四边形 1"/>
          <p:cNvSpPr/>
          <p:nvPr/>
        </p:nvSpPr>
        <p:spPr>
          <a:xfrm>
            <a:off x="5404485" y="215265"/>
            <a:ext cx="6574155" cy="4566285"/>
          </a:xfrm>
          <a:prstGeom prst="parallelogram">
            <a:avLst>
              <a:gd name="adj" fmla="val 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文本框 5"/>
          <p:cNvSpPr txBox="1"/>
          <p:nvPr/>
        </p:nvSpPr>
        <p:spPr>
          <a:xfrm>
            <a:off x="5447030" y="290830"/>
            <a:ext cx="6312535" cy="4328160"/>
          </a:xfrm>
          <a:prstGeom prst="rect">
            <a:avLst/>
          </a:prstGeom>
          <a:noFill/>
        </p:spPr>
        <p:txBody>
          <a:bodyPr wrap="square">
            <a:noAutofit/>
          </a:bodyPr>
          <a:lstStyle/>
          <a:p>
            <a:pPr marR="0" algn="just" defTabSz="914400" fontAlgn="auto">
              <a:lnSpc>
                <a:spcPct val="150000"/>
              </a:lnSpc>
              <a:spcBef>
                <a:spcPts val="0"/>
              </a:spcBef>
              <a:spcAft>
                <a:spcPts val="600"/>
              </a:spcAft>
              <a:buClrTx/>
              <a:buSzTx/>
              <a:buFontTx/>
              <a:buNone/>
              <a:defRPr/>
            </a:pPr>
            <a:r>
              <a:rPr kumimoji="0" lang="zh-CN" altLang="en-US" sz="2000" b="1" kern="100" cap="none" spc="0" normalizeH="0" baseline="0" noProof="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rPr>
              <a:t>为深入贯彻党的二十大精神，深入贯彻落实习近平总书记视察广东重要讲话、重要指示精神，全面贯彻省委“1310”具体部署、江门市委“1+6+3”工作安排和恩平市委“五城共建”工作目标要求，进一步优化整合《恩平市进一步改善营商环境十条措施》 (恩府〔2022〕109号)与《恩平市关于坚持以制造业当家  推 动实体经济高质量发展的若干措施》(恩府〔2023〕48号)，提升制造业企业科技创新水平，构建现代化产业发展体系，推动恩平市制造业高质量发展。</a:t>
            </a:r>
          </a:p>
        </p:txBody>
      </p:sp>
      <p:grpSp>
        <p:nvGrpSpPr>
          <p:cNvPr id="3" name="组合 2"/>
          <p:cNvGrpSpPr/>
          <p:nvPr/>
        </p:nvGrpSpPr>
        <p:grpSpPr>
          <a:xfrm>
            <a:off x="582295" y="215265"/>
            <a:ext cx="4408170" cy="624840"/>
            <a:chOff x="917" y="339"/>
            <a:chExt cx="6942" cy="984"/>
          </a:xfrm>
        </p:grpSpPr>
        <p:grpSp>
          <p:nvGrpSpPr>
            <p:cNvPr id="5" name="组合 13"/>
            <p:cNvGrpSpPr/>
            <p:nvPr/>
          </p:nvGrpSpPr>
          <p:grpSpPr>
            <a:xfrm>
              <a:off x="917" y="339"/>
              <a:ext cx="6882" cy="951"/>
              <a:chOff x="1359145" y="-676362"/>
              <a:chExt cx="3070710" cy="391795"/>
            </a:xfrm>
          </p:grpSpPr>
          <p:sp>
            <p:nvSpPr>
              <p:cNvPr id="6" name="平行四边形 5"/>
              <p:cNvSpPr/>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7" name="平行四边形 6"/>
              <p:cNvSpPr/>
              <p:nvPr/>
            </p:nvSpPr>
            <p:spPr>
              <a:xfrm>
                <a:off x="135914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8" name="文本框 7"/>
            <p:cNvSpPr txBox="1"/>
            <p:nvPr/>
          </p:nvSpPr>
          <p:spPr>
            <a:xfrm>
              <a:off x="1161" y="339"/>
              <a:ext cx="6698" cy="985"/>
            </a:xfrm>
            <a:prstGeom prst="rect">
              <a:avLst/>
            </a:prstGeom>
            <a:noFill/>
          </p:spPr>
          <p:txBody>
            <a:bodyPr wrap="none" rtlCol="0" anchor="t">
              <a:noAutofit/>
            </a:bodyPr>
            <a:lstStyle/>
            <a:p>
              <a:pPr algn="l"/>
              <a:r>
                <a:rPr lang="zh-CN" altLang="zh-CN" sz="3200" b="1" kern="100" noProof="0" dirty="0">
                  <a:ln w="6600">
                    <a:noFill/>
                    <a:prstDash val="solid"/>
                  </a:ln>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cs typeface="黑体" panose="02010600030101010101" pitchFamily="49" charset="-122"/>
                  <a:sym typeface="+mn-ea"/>
                </a:rPr>
                <a:t>编制的目的和</a:t>
              </a:r>
              <a:r>
                <a:rPr lang="zh-CN" altLang="zh-CN" sz="3200" b="1" kern="100" noProof="0" dirty="0" smtClean="0">
                  <a:ln w="6600">
                    <a:noFill/>
                    <a:prstDash val="solid"/>
                  </a:ln>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cs typeface="黑体" panose="02010600030101010101" pitchFamily="49" charset="-122"/>
                  <a:sym typeface="+mn-ea"/>
                </a:rPr>
                <a:t>必要性</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ppt_w*0.70"/>
                                          </p:val>
                                        </p:tav>
                                        <p:tav tm="100000">
                                          <p:val>
                                            <p:strVal val="#ppt_w"/>
                                          </p:val>
                                        </p:tav>
                                      </p:tavLst>
                                    </p:anim>
                                    <p:anim calcmode="lin" valueType="num">
                                      <p:cBhvr>
                                        <p:cTn id="8" dur="750" fill="hold"/>
                                        <p:tgtEl>
                                          <p:spTgt spid="3"/>
                                        </p:tgtEl>
                                        <p:attrNameLst>
                                          <p:attrName>ppt_h</p:attrName>
                                        </p:attrNameLst>
                                      </p:cBhvr>
                                      <p:tavLst>
                                        <p:tav tm="0">
                                          <p:val>
                                            <p:strVal val="#ppt_h"/>
                                          </p:val>
                                        </p:tav>
                                        <p:tav tm="100000">
                                          <p:val>
                                            <p:strVal val="#ppt_h"/>
                                          </p:val>
                                        </p:tav>
                                      </p:tavLst>
                                    </p:anim>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640 (2)"/>
          <p:cNvPicPr>
            <a:picLocks noChangeAspect="1"/>
          </p:cNvPicPr>
          <p:nvPr/>
        </p:nvPicPr>
        <p:blipFill>
          <a:blip r:embed="rId4">
            <a:alphaModFix amt="60000"/>
          </a:blip>
          <a:stretch>
            <a:fillRect/>
          </a:stretch>
        </p:blipFill>
        <p:spPr>
          <a:xfrm>
            <a:off x="-635" y="635"/>
            <a:ext cx="12198985" cy="6858000"/>
          </a:xfrm>
          <a:prstGeom prst="rect">
            <a:avLst/>
          </a:prstGeom>
        </p:spPr>
      </p:pic>
      <p:grpSp>
        <p:nvGrpSpPr>
          <p:cNvPr id="5" name="组合 4"/>
          <p:cNvGrpSpPr/>
          <p:nvPr/>
        </p:nvGrpSpPr>
        <p:grpSpPr>
          <a:xfrm>
            <a:off x="402590" y="1773555"/>
            <a:ext cx="10939780" cy="4451350"/>
            <a:chOff x="634" y="2793"/>
            <a:chExt cx="17228" cy="7010"/>
          </a:xfrm>
        </p:grpSpPr>
        <p:sp>
          <p:nvSpPr>
            <p:cNvPr id="4" name="矩形 3"/>
            <p:cNvSpPr/>
            <p:nvPr/>
          </p:nvSpPr>
          <p:spPr>
            <a:xfrm>
              <a:off x="634" y="2793"/>
              <a:ext cx="17229" cy="7011"/>
            </a:xfrm>
            <a:prstGeom prst="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904" y="3474"/>
              <a:ext cx="16748" cy="5442"/>
            </a:xfrm>
            <a:prstGeom prst="rect">
              <a:avLst/>
            </a:prstGeom>
            <a:noFill/>
          </p:spPr>
          <p:txBody>
            <a:bodyPr wrap="square" rtlCol="0">
              <a:noAutofit/>
            </a:bodyPr>
            <a:lstStyle/>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优化能评环评服务机制，对符合有关规定的技术改造项目实 施告知承诺制、简化环评内容等改革措施；对符合《产业结构调 整指导目录》鼓励类的工业技术改造项目所需的污染物排放量，允许在工业园区核定的污染物排放总量内进行企业间调剂。强化工业企业技术改造项目用地保障，对投资</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5000万元以上</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先进制造业技术改造项目依法依规给予用地指标单列保障；对于规划建设 条件明确的工业技术改造项目，实行“带方案”供应工业用地， 实现交地即开工；鼓励“零用地”“集约用地”技术改造，对符合规划、不改变用途的制造业技术改造项目用地，提高容积率、建筑密度的，不再征收土地价款差额。推进技术改造核准备案文件互认，工业企业可凭发展改革或工业和信息化部门的核准备案文件办理新增建设用地、环评等审批手续。</a:t>
              </a: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 name="组合 2"/>
          <p:cNvGrpSpPr/>
          <p:nvPr/>
        </p:nvGrpSpPr>
        <p:grpSpPr>
          <a:xfrm>
            <a:off x="262890" y="189865"/>
            <a:ext cx="6945630" cy="750570"/>
            <a:chOff x="414" y="299"/>
            <a:chExt cx="10938" cy="1182"/>
          </a:xfrm>
        </p:grpSpPr>
        <p:grpSp>
          <p:nvGrpSpPr>
            <p:cNvPr id="41995" name="组合 13"/>
            <p:cNvGrpSpPr/>
            <p:nvPr/>
          </p:nvGrpSpPr>
          <p:grpSpPr>
            <a:xfrm>
              <a:off x="414" y="299"/>
              <a:ext cx="10938" cy="1182"/>
              <a:chOff x="1464405" y="-676362"/>
              <a:chExt cx="2965450" cy="391795"/>
            </a:xfrm>
          </p:grpSpPr>
          <p:sp>
            <p:nvSpPr>
              <p:cNvPr id="15" name="平行四边形 14"/>
              <p:cNvSpPr/>
              <p:nvPr>
                <p:custDataLst>
                  <p:tags r:id="rId1"/>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10095"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十八、加强技改项目资源要素保障</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ppt_w*0.70"/>
                                          </p:val>
                                        </p:tav>
                                        <p:tav tm="100000">
                                          <p:val>
                                            <p:strVal val="#ppt_w"/>
                                          </p:val>
                                        </p:tav>
                                      </p:tavLst>
                                    </p:anim>
                                    <p:anim calcmode="lin" valueType="num">
                                      <p:cBhvr>
                                        <p:cTn id="8" dur="750" fill="hold"/>
                                        <p:tgtEl>
                                          <p:spTgt spid="3"/>
                                        </p:tgtEl>
                                        <p:attrNameLst>
                                          <p:attrName>ppt_h</p:attrName>
                                        </p:attrNameLst>
                                      </p:cBhvr>
                                      <p:tavLst>
                                        <p:tav tm="0">
                                          <p:val>
                                            <p:strVal val="#ppt_h"/>
                                          </p:val>
                                        </p:tav>
                                        <p:tav tm="100000">
                                          <p:val>
                                            <p:strVal val="#ppt_h"/>
                                          </p:val>
                                        </p:tav>
                                      </p:tavLst>
                                    </p:anim>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750" fill="hold">
                                          <p:stCondLst>
                                            <p:cond delay="0"/>
                                          </p:stCondLst>
                                        </p:cTn>
                                        <p:tgtEl>
                                          <p:spTgt spid="5"/>
                                        </p:tgtEl>
                                        <p:attrNameLst>
                                          <p:attrName>style.visibility</p:attrName>
                                        </p:attrNameLst>
                                      </p:cBhvr>
                                      <p:to>
                                        <p:strVal val="visible"/>
                                      </p:to>
                                    </p:set>
                                    <p:animEffect transition="in" filter="strips(downRigh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机械工业园"/>
          <p:cNvPicPr>
            <a:picLocks noChangeAspect="1"/>
          </p:cNvPicPr>
          <p:nvPr/>
        </p:nvPicPr>
        <p:blipFill>
          <a:blip r:embed="rId6">
            <a:alphaModFix amt="60000"/>
          </a:blip>
          <a:stretch>
            <a:fillRect/>
          </a:stretch>
        </p:blipFill>
        <p:spPr>
          <a:xfrm>
            <a:off x="0" y="0"/>
            <a:ext cx="12190095" cy="6858635"/>
          </a:xfrm>
          <a:prstGeom prst="rect">
            <a:avLst/>
          </a:prstGeom>
        </p:spPr>
      </p:pic>
      <p:grpSp>
        <p:nvGrpSpPr>
          <p:cNvPr id="8" name="组合 7"/>
          <p:cNvGrpSpPr/>
          <p:nvPr/>
        </p:nvGrpSpPr>
        <p:grpSpPr>
          <a:xfrm>
            <a:off x="538480" y="1716405"/>
            <a:ext cx="11036300" cy="1670050"/>
            <a:chOff x="848" y="2703"/>
            <a:chExt cx="17380" cy="2630"/>
          </a:xfrm>
        </p:grpSpPr>
        <p:grpSp>
          <p:nvGrpSpPr>
            <p:cNvPr id="3" name="组合 13"/>
            <p:cNvGrpSpPr/>
            <p:nvPr/>
          </p:nvGrpSpPr>
          <p:grpSpPr>
            <a:xfrm>
              <a:off x="848" y="2703"/>
              <a:ext cx="17380" cy="2630"/>
              <a:chOff x="1464405" y="-676362"/>
              <a:chExt cx="2965450" cy="391795"/>
            </a:xfrm>
          </p:grpSpPr>
          <p:sp>
            <p:nvSpPr>
              <p:cNvPr id="5" name="平行四边形 4"/>
              <p:cNvSpPr/>
              <p:nvPr>
                <p:custDataLst>
                  <p:tags r:id="rId3"/>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6" name="平行四边形 5"/>
              <p:cNvSpPr/>
              <p:nvPr>
                <p:custDataLst>
                  <p:tags r:id="rId4"/>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7" name="文本框 6"/>
            <p:cNvSpPr txBox="1"/>
            <p:nvPr/>
          </p:nvSpPr>
          <p:spPr>
            <a:xfrm>
              <a:off x="1887" y="3020"/>
              <a:ext cx="15542" cy="2149"/>
            </a:xfrm>
            <a:prstGeom prst="rect">
              <a:avLst/>
            </a:prstGeom>
            <a:noFill/>
          </p:spPr>
          <p:txBody>
            <a:bodyPr wrap="square" rtlCol="0">
              <a:noAutofit/>
            </a:bodyPr>
            <a:lstStyle/>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支持企业积极申报国家级绿色工厂、绿色产品、绿色供应链、 绿色园区，以及国家和省级能效(水效)“领跑者”、省级节水标 杆园区。鼓励水泥等行业企业开展超低排放改造项目以及其他行业企业大气污染物排放深度治理项目。支持工业企业绿色低碳技术改造项目。</a:t>
              </a: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 name="组合 3"/>
          <p:cNvGrpSpPr/>
          <p:nvPr/>
        </p:nvGrpSpPr>
        <p:grpSpPr>
          <a:xfrm>
            <a:off x="262890" y="189865"/>
            <a:ext cx="6958330" cy="750570"/>
            <a:chOff x="414" y="299"/>
            <a:chExt cx="10958" cy="1182"/>
          </a:xfrm>
        </p:grpSpPr>
        <p:grpSp>
          <p:nvGrpSpPr>
            <p:cNvPr id="41995" name="组合 13"/>
            <p:cNvGrpSpPr/>
            <p:nvPr/>
          </p:nvGrpSpPr>
          <p:grpSpPr>
            <a:xfrm>
              <a:off x="414" y="299"/>
              <a:ext cx="10959" cy="1182"/>
              <a:chOff x="1464405" y="-676362"/>
              <a:chExt cx="2965450" cy="391795"/>
            </a:xfrm>
          </p:grpSpPr>
          <p:sp>
            <p:nvSpPr>
              <p:cNvPr id="15" name="平行四边形 14"/>
              <p:cNvSpPr/>
              <p:nvPr>
                <p:custDataLst>
                  <p:tags r:id="rId1"/>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10307"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十九、支持工业企业绿色低碳改造</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ppt_w*0.70"/>
                                          </p:val>
                                        </p:tav>
                                        <p:tav tm="100000">
                                          <p:val>
                                            <p:strVal val="#ppt_w"/>
                                          </p:val>
                                        </p:tav>
                                      </p:tavLst>
                                    </p:anim>
                                    <p:anim calcmode="lin" valueType="num">
                                      <p:cBhvr>
                                        <p:cTn id="8" dur="750" fill="hold"/>
                                        <p:tgtEl>
                                          <p:spTgt spid="4"/>
                                        </p:tgtEl>
                                        <p:attrNameLst>
                                          <p:attrName>ppt_h</p:attrName>
                                        </p:attrNameLst>
                                      </p:cBhvr>
                                      <p:tavLst>
                                        <p:tav tm="0">
                                          <p:val>
                                            <p:strVal val="#ppt_h"/>
                                          </p:val>
                                        </p:tav>
                                        <p:tav tm="100000">
                                          <p:val>
                                            <p:strVal val="#ppt_h"/>
                                          </p:val>
                                        </p:tav>
                                      </p:tavLst>
                                    </p:anim>
                                    <p:animEffect transition="in" filter="fade">
                                      <p:cBhvr>
                                        <p:cTn id="9" dur="7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982345" y="1787525"/>
            <a:ext cx="3449320" cy="3808730"/>
            <a:chOff x="1547" y="2815"/>
            <a:chExt cx="5432" cy="5998"/>
          </a:xfrm>
        </p:grpSpPr>
        <p:sp>
          <p:nvSpPr>
            <p:cNvPr id="4" name="矩形 3"/>
            <p:cNvSpPr/>
            <p:nvPr/>
          </p:nvSpPr>
          <p:spPr>
            <a:xfrm>
              <a:off x="1547" y="2815"/>
              <a:ext cx="5432" cy="5999"/>
            </a:xfrm>
            <a:prstGeom prst="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1772" y="3247"/>
              <a:ext cx="5024" cy="5148"/>
            </a:xfrm>
            <a:prstGeom prst="rect">
              <a:avLst/>
            </a:prstGeom>
            <a:noFill/>
          </p:spPr>
          <p:txBody>
            <a:bodyPr wrap="square" rtlCol="0">
              <a:noAutofit/>
            </a:bodyPr>
            <a:lstStyle/>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企业新招用首次在恩平就业的人员并与其签订</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1年</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以上劳动合同，企业按规定为相关人员缴纳6个月以上社会保险费，给予企业</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500元/人</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的招工补贴。每家企业最高补贴不超过</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10万元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5" name="组合 4"/>
          <p:cNvGrpSpPr/>
          <p:nvPr/>
        </p:nvGrpSpPr>
        <p:grpSpPr>
          <a:xfrm>
            <a:off x="262890" y="189865"/>
            <a:ext cx="5798820" cy="750570"/>
            <a:chOff x="414" y="299"/>
            <a:chExt cx="9132" cy="1182"/>
          </a:xfrm>
        </p:grpSpPr>
        <p:grpSp>
          <p:nvGrpSpPr>
            <p:cNvPr id="41995" name="组合 13"/>
            <p:cNvGrpSpPr/>
            <p:nvPr/>
          </p:nvGrpSpPr>
          <p:grpSpPr>
            <a:xfrm>
              <a:off x="414" y="299"/>
              <a:ext cx="9133" cy="1182"/>
              <a:chOff x="1464405" y="-676362"/>
              <a:chExt cx="2965450" cy="391795"/>
            </a:xfrm>
          </p:grpSpPr>
          <p:sp>
            <p:nvSpPr>
              <p:cNvPr id="15" name="平行四边形 14"/>
              <p:cNvSpPr/>
              <p:nvPr>
                <p:custDataLst>
                  <p:tags r:id="rId4"/>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5"/>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8120"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二十、支持企业保障用工</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grpSp>
        <p:nvGrpSpPr>
          <p:cNvPr id="8" name="组合 7"/>
          <p:cNvGrpSpPr/>
          <p:nvPr/>
        </p:nvGrpSpPr>
        <p:grpSpPr>
          <a:xfrm>
            <a:off x="5807075" y="987425"/>
            <a:ext cx="5640705" cy="4930775"/>
            <a:chOff x="9145" y="1555"/>
            <a:chExt cx="8883" cy="7765"/>
          </a:xfrm>
        </p:grpSpPr>
        <p:sp>
          <p:nvSpPr>
            <p:cNvPr id="9" name="平行四边形 8"/>
            <p:cNvSpPr/>
            <p:nvPr/>
          </p:nvSpPr>
          <p:spPr>
            <a:xfrm>
              <a:off x="9145" y="1555"/>
              <a:ext cx="4915" cy="3883"/>
            </a:xfrm>
            <a:prstGeom prst="parallelogram">
              <a:avLst/>
            </a:prstGeom>
            <a:blipFill rotWithShape="1">
              <a:blip r:embed="rId8"/>
              <a:stretch>
                <a:fillRect/>
              </a:stretch>
            </a:blipFill>
            <a:ln w="38100">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平行四边形 9"/>
            <p:cNvSpPr/>
            <p:nvPr>
              <p:custDataLst>
                <p:tags r:id="rId1"/>
              </p:custDataLst>
            </p:nvPr>
          </p:nvSpPr>
          <p:spPr>
            <a:xfrm flipH="1">
              <a:off x="9145" y="5438"/>
              <a:ext cx="4915" cy="3883"/>
            </a:xfrm>
            <a:prstGeom prst="parallelogram">
              <a:avLst/>
            </a:prstGeom>
            <a:blipFill rotWithShape="1">
              <a:blip r:embed="rId9"/>
              <a:stretch>
                <a:fillRect/>
              </a:stretch>
            </a:blipFill>
            <a:ln w="38100">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平行四边形 10"/>
            <p:cNvSpPr/>
            <p:nvPr>
              <p:custDataLst>
                <p:tags r:id="rId2"/>
              </p:custDataLst>
            </p:nvPr>
          </p:nvSpPr>
          <p:spPr>
            <a:xfrm>
              <a:off x="13114" y="1555"/>
              <a:ext cx="4915" cy="3883"/>
            </a:xfrm>
            <a:prstGeom prst="parallelogram">
              <a:avLst/>
            </a:prstGeom>
            <a:blipFill rotWithShape="1">
              <a:blip r:embed="rId10"/>
              <a:stretch>
                <a:fillRect/>
              </a:stretch>
            </a:blipFill>
            <a:ln w="38100">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平行四边形 11"/>
            <p:cNvSpPr/>
            <p:nvPr>
              <p:custDataLst>
                <p:tags r:id="rId3"/>
              </p:custDataLst>
            </p:nvPr>
          </p:nvSpPr>
          <p:spPr>
            <a:xfrm flipH="1">
              <a:off x="13113" y="5438"/>
              <a:ext cx="4915" cy="3883"/>
            </a:xfrm>
            <a:prstGeom prst="parallelogram">
              <a:avLst/>
            </a:prstGeom>
            <a:blipFill rotWithShape="1">
              <a:blip r:embed="rId11"/>
              <a:stretch>
                <a:fillRect/>
              </a:stretch>
            </a:blipFill>
            <a:ln w="38100">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ppt_w*0.70"/>
                                          </p:val>
                                        </p:tav>
                                        <p:tav tm="100000">
                                          <p:val>
                                            <p:strVal val="#ppt_w"/>
                                          </p:val>
                                        </p:tav>
                                      </p:tavLst>
                                    </p:anim>
                                    <p:anim calcmode="lin" valueType="num">
                                      <p:cBhvr>
                                        <p:cTn id="8" dur="750" fill="hold"/>
                                        <p:tgtEl>
                                          <p:spTgt spid="5"/>
                                        </p:tgtEl>
                                        <p:attrNameLst>
                                          <p:attrName>ppt_h</p:attrName>
                                        </p:attrNameLst>
                                      </p:cBhvr>
                                      <p:tavLst>
                                        <p:tav tm="0">
                                          <p:val>
                                            <p:strVal val="#ppt_h"/>
                                          </p:val>
                                        </p:tav>
                                        <p:tav tm="100000">
                                          <p:val>
                                            <p:strVal val="#ppt_h"/>
                                          </p:val>
                                        </p:tav>
                                      </p:tavLst>
                                    </p:anim>
                                    <p:animEffect transition="in" filter="fade">
                                      <p:cBhvr>
                                        <p:cTn id="9" dur="75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750" fill="hold">
                                          <p:stCondLst>
                                            <p:cond delay="0"/>
                                          </p:stCondLst>
                                        </p:cTn>
                                        <p:tgtEl>
                                          <p:spTgt spid="6"/>
                                        </p:tgtEl>
                                        <p:attrNameLst>
                                          <p:attrName>style.visibility</p:attrName>
                                        </p:attrNameLst>
                                      </p:cBhvr>
                                      <p:to>
                                        <p:strVal val="visible"/>
                                      </p:to>
                                    </p:set>
                                    <p:animEffect transition="in" filter="strips(downRight)">
                                      <p:cBhvr>
                                        <p:cTn id="14" dur="75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nodeType="clickEffect">
                                  <p:stCondLst>
                                    <p:cond delay="0"/>
                                  </p:stCondLst>
                                  <p:childTnLst>
                                    <p:set>
                                      <p:cBhvr>
                                        <p:cTn id="18" dur="500"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ppt_x</p:attrName>
                                        </p:attrNameLst>
                                      </p:cBhvr>
                                      <p:tavLst>
                                        <p:tav tm="0">
                                          <p:val>
                                            <p:strVal val="#ppt_x+#ppt_w*1.125000"/>
                                          </p:val>
                                        </p:tav>
                                        <p:tav tm="100000">
                                          <p:val>
                                            <p:strVal val="#ppt_x"/>
                                          </p:val>
                                        </p:tav>
                                      </p:tavLst>
                                    </p:anim>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2890" y="1269365"/>
            <a:ext cx="7100570" cy="5129530"/>
            <a:chOff x="414" y="1999"/>
            <a:chExt cx="11182" cy="8078"/>
          </a:xfrm>
        </p:grpSpPr>
        <p:sp>
          <p:nvSpPr>
            <p:cNvPr id="4" name="对角圆角矩形 3"/>
            <p:cNvSpPr/>
            <p:nvPr/>
          </p:nvSpPr>
          <p:spPr>
            <a:xfrm>
              <a:off x="414" y="1999"/>
              <a:ext cx="11182" cy="8078"/>
            </a:xfrm>
            <a:prstGeom prst="round2Diag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624" y="2226"/>
              <a:ext cx="10666" cy="7459"/>
            </a:xfrm>
            <a:prstGeom prst="rect">
              <a:avLst/>
            </a:prstGeom>
            <a:noFill/>
          </p:spPr>
          <p:txBody>
            <a:bodyPr wrap="square" rtlCol="0">
              <a:noAutofit/>
            </a:bodyPr>
            <a:lstStyle/>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(一)对与恩平市政府建立战略合作关系的著名高等院校、 省级以上科研院所等国内外机构，每年给予不少于</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10万元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工作经费。与恩平市签订了人才合作战略的高等院校组织来恩平市企业实习的普通高等院校全日制的实习生，给予本科</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900元/月/人</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，硕士</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1200元/月/人</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，博士</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1800元/月/人</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的实习生活补贴。</a:t>
              </a:r>
            </a:p>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(二)为企业订单式培养人才。恩平市职教中心围绕当地产业需求开设班次不少于75%。恩平市企业与高等院校签订全日制  “订单式”培养协议，并设立奖学金，培养对象毕业到企业就业后，可一次性申请硕士研究生</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1.5万元/人</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，本科生</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1万元/人</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大专生(高级技工班毕业生)</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5000元/人</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的“订单式”培养补贴。鼓励企业大力提升劳动力技能水平，营造良好企业用工氛围。</a:t>
              </a: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 name="组合 1"/>
          <p:cNvGrpSpPr/>
          <p:nvPr/>
        </p:nvGrpSpPr>
        <p:grpSpPr>
          <a:xfrm>
            <a:off x="262890" y="189865"/>
            <a:ext cx="6615430" cy="750570"/>
            <a:chOff x="414" y="299"/>
            <a:chExt cx="10418" cy="1182"/>
          </a:xfrm>
        </p:grpSpPr>
        <p:grpSp>
          <p:nvGrpSpPr>
            <p:cNvPr id="41995" name="组合 13"/>
            <p:cNvGrpSpPr/>
            <p:nvPr/>
          </p:nvGrpSpPr>
          <p:grpSpPr>
            <a:xfrm>
              <a:off x="414" y="299"/>
              <a:ext cx="10418" cy="1182"/>
              <a:chOff x="1464405" y="-676362"/>
              <a:chExt cx="2965450" cy="391795"/>
            </a:xfrm>
          </p:grpSpPr>
          <p:sp>
            <p:nvSpPr>
              <p:cNvPr id="15" name="平行四边形 14"/>
              <p:cNvSpPr/>
              <p:nvPr>
                <p:custDataLst>
                  <p:tags r:id="rId1"/>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9503"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二十一、深化校企合作定向培养</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pic>
        <p:nvPicPr>
          <p:cNvPr id="8" name="图片 7" descr="C:/Users/新青年小麦/AppData/Local/Temp/picturecompress_20211128134330/output_1.pngoutput_1"/>
          <p:cNvPicPr>
            <a:picLocks noChangeAspect="1"/>
          </p:cNvPicPr>
          <p:nvPr/>
        </p:nvPicPr>
        <p:blipFill>
          <a:blip r:embed="rId4" cstate="print"/>
          <a:stretch>
            <a:fillRect/>
          </a:stretch>
        </p:blipFill>
        <p:spPr>
          <a:xfrm>
            <a:off x="8614410" y="332740"/>
            <a:ext cx="2910840" cy="282384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4" name="图片 13" descr="C:/Users/新青年小麦/AppData/Local/Temp/picturecompress_20211128134514/output_1.pngoutput_1"/>
          <p:cNvPicPr>
            <a:picLocks noChangeAspect="1"/>
          </p:cNvPicPr>
          <p:nvPr/>
        </p:nvPicPr>
        <p:blipFill>
          <a:blip r:embed="rId5" cstate="print"/>
          <a:stretch>
            <a:fillRect/>
          </a:stretch>
        </p:blipFill>
        <p:spPr>
          <a:xfrm>
            <a:off x="8614410" y="3429635"/>
            <a:ext cx="2882900" cy="311785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500"/>
                                        <p:tgtEl>
                                          <p:spTgt spid="8"/>
                                        </p:tgtEl>
                                      </p:cBhvr>
                                    </p:animEffect>
                                  </p:childTnLst>
                                </p:cTn>
                              </p:par>
                              <p:par>
                                <p:cTn id="20" presetID="18" presetClass="entr" presetSubtype="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descr="640"/>
          <p:cNvPicPr>
            <a:picLocks noChangeAspect="1"/>
          </p:cNvPicPr>
          <p:nvPr/>
        </p:nvPicPr>
        <p:blipFill>
          <a:blip r:embed="rId25">
            <a:alphaModFix amt="50000"/>
          </a:blip>
          <a:stretch>
            <a:fillRect/>
          </a:stretch>
        </p:blipFill>
        <p:spPr>
          <a:xfrm>
            <a:off x="10160" y="0"/>
            <a:ext cx="12179935" cy="6858635"/>
          </a:xfrm>
          <a:prstGeom prst="rect">
            <a:avLst/>
          </a:prstGeom>
        </p:spPr>
      </p:pic>
      <p:grpSp>
        <p:nvGrpSpPr>
          <p:cNvPr id="50" name="组合 49"/>
          <p:cNvGrpSpPr/>
          <p:nvPr/>
        </p:nvGrpSpPr>
        <p:grpSpPr>
          <a:xfrm>
            <a:off x="619760" y="1296035"/>
            <a:ext cx="5102860" cy="2603500"/>
            <a:chOff x="976" y="2041"/>
            <a:chExt cx="8036" cy="4100"/>
          </a:xfrm>
        </p:grpSpPr>
        <p:sp>
          <p:nvSpPr>
            <p:cNvPr id="4" name="矩形 3"/>
            <p:cNvSpPr/>
            <p:nvPr/>
          </p:nvSpPr>
          <p:spPr>
            <a:xfrm>
              <a:off x="976" y="2041"/>
              <a:ext cx="8037" cy="4100"/>
            </a:xfrm>
            <a:prstGeom prst="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1135" y="2226"/>
              <a:ext cx="7720" cy="3748"/>
            </a:xfrm>
            <a:prstGeom prst="rect">
              <a:avLst/>
            </a:prstGeom>
            <a:noFill/>
          </p:spPr>
          <p:txBody>
            <a:bodyPr wrap="square" rtlCol="0">
              <a:noAutofit/>
            </a:bodyPr>
            <a:lstStyle/>
            <a:p>
              <a:pPr>
                <a:lnSpc>
                  <a:spcPct val="150000"/>
                </a:lnSpc>
                <a:spcBef>
                  <a:spcPts val="0"/>
                </a:spcBef>
                <a:spcAft>
                  <a:spcPts val="600"/>
                </a:spcAft>
              </a:pP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对从恩平市外引入制造业项目并实现落户的引资人，给予以下奖励。</a:t>
              </a:r>
            </a:p>
            <a:p>
              <a:pPr>
                <a:lnSpc>
                  <a:spcPct val="150000"/>
                </a:lnSpc>
                <a:spcBef>
                  <a:spcPts val="0"/>
                </a:spcBef>
                <a:spcAft>
                  <a:spcPts val="0"/>
                </a:spcAft>
              </a:pP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招商合伙人适用《江门市招商合伙人奖励暂行管理办法》(江商务资服〔2023〕14号)，单个项目最高奖励300万元。</a:t>
              </a:r>
            </a:p>
          </p:txBody>
        </p:sp>
      </p:grpSp>
      <p:grpSp>
        <p:nvGrpSpPr>
          <p:cNvPr id="3" name="组合 2"/>
          <p:cNvGrpSpPr/>
          <p:nvPr/>
        </p:nvGrpSpPr>
        <p:grpSpPr>
          <a:xfrm>
            <a:off x="262890" y="189865"/>
            <a:ext cx="5798820" cy="750570"/>
            <a:chOff x="414" y="299"/>
            <a:chExt cx="9132" cy="1182"/>
          </a:xfrm>
        </p:grpSpPr>
        <p:grpSp>
          <p:nvGrpSpPr>
            <p:cNvPr id="41995" name="组合 13"/>
            <p:cNvGrpSpPr/>
            <p:nvPr/>
          </p:nvGrpSpPr>
          <p:grpSpPr>
            <a:xfrm>
              <a:off x="414" y="299"/>
              <a:ext cx="9133" cy="1182"/>
              <a:chOff x="1464405" y="-676362"/>
              <a:chExt cx="2965450" cy="391795"/>
            </a:xfrm>
          </p:grpSpPr>
          <p:sp>
            <p:nvSpPr>
              <p:cNvPr id="15" name="平行四边形 14"/>
              <p:cNvSpPr/>
              <p:nvPr>
                <p:custDataLst>
                  <p:tags r:id="rId22"/>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3"/>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8509"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二十二、 实施招商引资奖励</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grpSp>
        <p:nvGrpSpPr>
          <p:cNvPr id="51" name="组合 50"/>
          <p:cNvGrpSpPr/>
          <p:nvPr/>
        </p:nvGrpSpPr>
        <p:grpSpPr>
          <a:xfrm>
            <a:off x="6424930" y="1269365"/>
            <a:ext cx="5585460" cy="4584065"/>
            <a:chOff x="10118" y="1999"/>
            <a:chExt cx="8796" cy="7219"/>
          </a:xfrm>
        </p:grpSpPr>
        <p:sp>
          <p:nvSpPr>
            <p:cNvPr id="20" name="矩形 19"/>
            <p:cNvSpPr/>
            <p:nvPr>
              <p:custDataLst>
                <p:tags r:id="rId1"/>
              </p:custDataLst>
            </p:nvPr>
          </p:nvSpPr>
          <p:spPr>
            <a:xfrm>
              <a:off x="10118" y="1999"/>
              <a:ext cx="8413" cy="1127"/>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矩形 20"/>
            <p:cNvSpPr/>
            <p:nvPr>
              <p:custDataLst>
                <p:tags r:id="rId2"/>
              </p:custDataLst>
            </p:nvPr>
          </p:nvSpPr>
          <p:spPr>
            <a:xfrm>
              <a:off x="10118" y="3217"/>
              <a:ext cx="8413" cy="1127"/>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矩形 21"/>
            <p:cNvSpPr/>
            <p:nvPr>
              <p:custDataLst>
                <p:tags r:id="rId3"/>
              </p:custDataLst>
            </p:nvPr>
          </p:nvSpPr>
          <p:spPr>
            <a:xfrm>
              <a:off x="10118" y="4436"/>
              <a:ext cx="8413" cy="1127"/>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矩形 22"/>
            <p:cNvSpPr/>
            <p:nvPr>
              <p:custDataLst>
                <p:tags r:id="rId4"/>
              </p:custDataLst>
            </p:nvPr>
          </p:nvSpPr>
          <p:spPr>
            <a:xfrm>
              <a:off x="10118" y="5655"/>
              <a:ext cx="8413" cy="1127"/>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矩形 23"/>
            <p:cNvSpPr/>
            <p:nvPr>
              <p:custDataLst>
                <p:tags r:id="rId5"/>
              </p:custDataLst>
            </p:nvPr>
          </p:nvSpPr>
          <p:spPr>
            <a:xfrm>
              <a:off x="10118" y="6874"/>
              <a:ext cx="8413" cy="1127"/>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矩形 24"/>
            <p:cNvSpPr/>
            <p:nvPr>
              <p:custDataLst>
                <p:tags r:id="rId6"/>
              </p:custDataLst>
            </p:nvPr>
          </p:nvSpPr>
          <p:spPr>
            <a:xfrm>
              <a:off x="10118" y="8092"/>
              <a:ext cx="8413" cy="1127"/>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8" name="图片 7" descr="奖2"/>
            <p:cNvPicPr>
              <a:picLocks noChangeAspect="1"/>
            </p:cNvPicPr>
            <p:nvPr/>
          </p:nvPicPr>
          <p:blipFill>
            <a:blip r:embed="rId26"/>
            <a:stretch>
              <a:fillRect/>
            </a:stretch>
          </p:blipFill>
          <p:spPr>
            <a:xfrm>
              <a:off x="14901" y="4633"/>
              <a:ext cx="815" cy="856"/>
            </a:xfrm>
            <a:prstGeom prst="rect">
              <a:avLst/>
            </a:prstGeom>
          </p:spPr>
        </p:pic>
        <p:pic>
          <p:nvPicPr>
            <p:cNvPr id="9" name="图片 8" descr="奖2"/>
            <p:cNvPicPr>
              <a:picLocks noChangeAspect="1"/>
            </p:cNvPicPr>
            <p:nvPr>
              <p:custDataLst>
                <p:tags r:id="rId7"/>
              </p:custDataLst>
            </p:nvPr>
          </p:nvPicPr>
          <p:blipFill>
            <a:blip r:embed="rId26"/>
            <a:stretch>
              <a:fillRect/>
            </a:stretch>
          </p:blipFill>
          <p:spPr>
            <a:xfrm>
              <a:off x="14928" y="2119"/>
              <a:ext cx="815" cy="856"/>
            </a:xfrm>
            <a:prstGeom prst="rect">
              <a:avLst/>
            </a:prstGeom>
          </p:spPr>
        </p:pic>
        <p:pic>
          <p:nvPicPr>
            <p:cNvPr id="10" name="图片 9" descr="奖2"/>
            <p:cNvPicPr>
              <a:picLocks noChangeAspect="1"/>
            </p:cNvPicPr>
            <p:nvPr>
              <p:custDataLst>
                <p:tags r:id="rId8"/>
              </p:custDataLst>
            </p:nvPr>
          </p:nvPicPr>
          <p:blipFill>
            <a:blip r:embed="rId26"/>
            <a:stretch>
              <a:fillRect/>
            </a:stretch>
          </p:blipFill>
          <p:spPr>
            <a:xfrm>
              <a:off x="14901" y="3353"/>
              <a:ext cx="815" cy="856"/>
            </a:xfrm>
            <a:prstGeom prst="rect">
              <a:avLst/>
            </a:prstGeom>
          </p:spPr>
        </p:pic>
        <p:pic>
          <p:nvPicPr>
            <p:cNvPr id="11" name="图片 10" descr="奖2"/>
            <p:cNvPicPr>
              <a:picLocks noChangeAspect="1"/>
            </p:cNvPicPr>
            <p:nvPr>
              <p:custDataLst>
                <p:tags r:id="rId9"/>
              </p:custDataLst>
            </p:nvPr>
          </p:nvPicPr>
          <p:blipFill>
            <a:blip r:embed="rId26"/>
            <a:stretch>
              <a:fillRect/>
            </a:stretch>
          </p:blipFill>
          <p:spPr>
            <a:xfrm>
              <a:off x="14901" y="5835"/>
              <a:ext cx="815" cy="856"/>
            </a:xfrm>
            <a:prstGeom prst="rect">
              <a:avLst/>
            </a:prstGeom>
          </p:spPr>
        </p:pic>
        <p:pic>
          <p:nvPicPr>
            <p:cNvPr id="12" name="图片 11" descr="奖2"/>
            <p:cNvPicPr>
              <a:picLocks noChangeAspect="1"/>
            </p:cNvPicPr>
            <p:nvPr>
              <p:custDataLst>
                <p:tags r:id="rId10"/>
              </p:custDataLst>
            </p:nvPr>
          </p:nvPicPr>
          <p:blipFill>
            <a:blip r:embed="rId26"/>
            <a:stretch>
              <a:fillRect/>
            </a:stretch>
          </p:blipFill>
          <p:spPr>
            <a:xfrm>
              <a:off x="14901" y="7023"/>
              <a:ext cx="815" cy="856"/>
            </a:xfrm>
            <a:prstGeom prst="rect">
              <a:avLst/>
            </a:prstGeom>
          </p:spPr>
        </p:pic>
        <p:pic>
          <p:nvPicPr>
            <p:cNvPr id="14" name="图片 13" descr="奖2"/>
            <p:cNvPicPr>
              <a:picLocks noChangeAspect="1"/>
            </p:cNvPicPr>
            <p:nvPr>
              <p:custDataLst>
                <p:tags r:id="rId11"/>
              </p:custDataLst>
            </p:nvPr>
          </p:nvPicPr>
          <p:blipFill>
            <a:blip r:embed="rId26"/>
            <a:stretch>
              <a:fillRect/>
            </a:stretch>
          </p:blipFill>
          <p:spPr>
            <a:xfrm>
              <a:off x="14901" y="8275"/>
              <a:ext cx="815" cy="856"/>
            </a:xfrm>
            <a:prstGeom prst="rect">
              <a:avLst/>
            </a:prstGeom>
          </p:spPr>
        </p:pic>
        <p:sp>
          <p:nvSpPr>
            <p:cNvPr id="18" name="文本框 17"/>
            <p:cNvSpPr txBox="1"/>
            <p:nvPr/>
          </p:nvSpPr>
          <p:spPr>
            <a:xfrm>
              <a:off x="10257" y="2041"/>
              <a:ext cx="4139" cy="1010"/>
            </a:xfrm>
            <a:prstGeom prst="rect">
              <a:avLst/>
            </a:prstGeom>
            <a:noFill/>
          </p:spPr>
          <p:txBody>
            <a:bodyPr wrap="square" rtlCol="0">
              <a:noAutofit/>
            </a:bodyPr>
            <a:lstStyle/>
            <a:p>
              <a:pPr algn="dist"/>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固定资产投资额</a:t>
              </a:r>
            </a:p>
            <a:p>
              <a:pPr algn="ct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1亿元(含)至5亿元(不含)</a:t>
              </a:r>
            </a:p>
          </p:txBody>
        </p:sp>
        <p:sp>
          <p:nvSpPr>
            <p:cNvPr id="31" name="文本框 30"/>
            <p:cNvSpPr txBox="1"/>
            <p:nvPr>
              <p:custDataLst>
                <p:tags r:id="rId12"/>
              </p:custDataLst>
            </p:nvPr>
          </p:nvSpPr>
          <p:spPr>
            <a:xfrm>
              <a:off x="10257" y="3276"/>
              <a:ext cx="4314" cy="1010"/>
            </a:xfrm>
            <a:prstGeom prst="rect">
              <a:avLst/>
            </a:prstGeom>
            <a:noFill/>
          </p:spPr>
          <p:txBody>
            <a:bodyPr wrap="square" rtlCol="0">
              <a:noAutofit/>
            </a:bodyPr>
            <a:lstStyle/>
            <a:p>
              <a:pPr algn="dist"/>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固定资产投资额</a:t>
              </a:r>
            </a:p>
            <a:p>
              <a:pPr algn="ct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亿元(含)至</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亿元(不含)</a:t>
              </a:r>
            </a:p>
          </p:txBody>
        </p:sp>
        <p:sp>
          <p:nvSpPr>
            <p:cNvPr id="32" name="文本框 31"/>
            <p:cNvSpPr txBox="1"/>
            <p:nvPr>
              <p:custDataLst>
                <p:tags r:id="rId13"/>
              </p:custDataLst>
            </p:nvPr>
          </p:nvSpPr>
          <p:spPr>
            <a:xfrm>
              <a:off x="10257" y="4494"/>
              <a:ext cx="4583" cy="1010"/>
            </a:xfrm>
            <a:prstGeom prst="rect">
              <a:avLst/>
            </a:prstGeom>
            <a:noFill/>
          </p:spPr>
          <p:txBody>
            <a:bodyPr wrap="square" rtlCol="0">
              <a:noAutofit/>
            </a:bodyPr>
            <a:lstStyle/>
            <a:p>
              <a:pPr algn="dist"/>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固定资产投资额</a:t>
              </a:r>
            </a:p>
            <a:p>
              <a:pPr algn="ct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0</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亿元(含)至</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亿元(不含)</a:t>
              </a:r>
            </a:p>
          </p:txBody>
        </p:sp>
        <p:sp>
          <p:nvSpPr>
            <p:cNvPr id="33" name="文本框 32"/>
            <p:cNvSpPr txBox="1"/>
            <p:nvPr>
              <p:custDataLst>
                <p:tags r:id="rId14"/>
              </p:custDataLst>
            </p:nvPr>
          </p:nvSpPr>
          <p:spPr>
            <a:xfrm>
              <a:off x="10257" y="5684"/>
              <a:ext cx="4596" cy="1010"/>
            </a:xfrm>
            <a:prstGeom prst="rect">
              <a:avLst/>
            </a:prstGeom>
            <a:noFill/>
          </p:spPr>
          <p:txBody>
            <a:bodyPr wrap="square" rtlCol="0">
              <a:noAutofit/>
            </a:bodyPr>
            <a:lstStyle/>
            <a:p>
              <a:pPr algn="dist"/>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固定资产投资额</a:t>
              </a:r>
            </a:p>
            <a:p>
              <a:pPr algn="ct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亿元(含)至</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亿元(不含)</a:t>
              </a:r>
            </a:p>
          </p:txBody>
        </p:sp>
        <p:sp>
          <p:nvSpPr>
            <p:cNvPr id="34" name="文本框 33"/>
            <p:cNvSpPr txBox="1"/>
            <p:nvPr>
              <p:custDataLst>
                <p:tags r:id="rId15"/>
              </p:custDataLst>
            </p:nvPr>
          </p:nvSpPr>
          <p:spPr>
            <a:xfrm>
              <a:off x="10257" y="6948"/>
              <a:ext cx="4596" cy="1010"/>
            </a:xfrm>
            <a:prstGeom prst="rect">
              <a:avLst/>
            </a:prstGeom>
            <a:noFill/>
          </p:spPr>
          <p:txBody>
            <a:bodyPr wrap="square" rtlCol="0">
              <a:noAutofit/>
            </a:bodyPr>
            <a:lstStyle/>
            <a:p>
              <a:pPr algn="dist"/>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固定资产投资额</a:t>
              </a:r>
            </a:p>
            <a:p>
              <a:pPr algn="ct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亿元(含)至</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亿元(不含)</a:t>
              </a:r>
            </a:p>
          </p:txBody>
        </p:sp>
        <p:sp>
          <p:nvSpPr>
            <p:cNvPr id="35" name="文本框 34"/>
            <p:cNvSpPr txBox="1"/>
            <p:nvPr>
              <p:custDataLst>
                <p:tags r:id="rId16"/>
              </p:custDataLst>
            </p:nvPr>
          </p:nvSpPr>
          <p:spPr>
            <a:xfrm>
              <a:off x="10710" y="8181"/>
              <a:ext cx="3595" cy="1010"/>
            </a:xfrm>
            <a:prstGeom prst="rect">
              <a:avLst/>
            </a:prstGeom>
            <a:noFill/>
          </p:spPr>
          <p:txBody>
            <a:bodyPr wrap="square" rtlCol="0">
              <a:noAutofit/>
            </a:bodyPr>
            <a:lstStyle/>
            <a:p>
              <a:pPr algn="dist"/>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固定资产投资额</a:t>
              </a:r>
            </a:p>
            <a:p>
              <a:pPr algn="dist"/>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亿元(含)</a:t>
              </a:r>
              <a:r>
                <a:rPr 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以上</a:t>
              </a:r>
            </a:p>
          </p:txBody>
        </p:sp>
        <p:sp>
          <p:nvSpPr>
            <p:cNvPr id="36" name="文本框 35"/>
            <p:cNvSpPr txBox="1"/>
            <p:nvPr/>
          </p:nvSpPr>
          <p:spPr>
            <a:xfrm>
              <a:off x="15948" y="2079"/>
              <a:ext cx="2126" cy="919"/>
            </a:xfrm>
            <a:prstGeom prst="rect">
              <a:avLst/>
            </a:prstGeom>
            <a:noFill/>
          </p:spPr>
          <p:txBody>
            <a:bodyPr wrap="square" rtlCol="0">
              <a:spAutoFit/>
            </a:bodyPr>
            <a:lstStyle/>
            <a:p>
              <a:r>
                <a:rPr lang="zh-CN" altLang="en-US" sz="32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5万元</a:t>
              </a:r>
            </a:p>
          </p:txBody>
        </p:sp>
        <p:sp>
          <p:nvSpPr>
            <p:cNvPr id="37" name="文本框 36"/>
            <p:cNvSpPr txBox="1"/>
            <p:nvPr>
              <p:custDataLst>
                <p:tags r:id="rId17"/>
              </p:custDataLst>
            </p:nvPr>
          </p:nvSpPr>
          <p:spPr>
            <a:xfrm>
              <a:off x="15815" y="3368"/>
              <a:ext cx="2786" cy="919"/>
            </a:xfrm>
            <a:prstGeom prst="rect">
              <a:avLst/>
            </a:prstGeom>
            <a:noFill/>
          </p:spPr>
          <p:txBody>
            <a:bodyPr wrap="square" rtlCol="0">
              <a:spAutoFit/>
            </a:bodyPr>
            <a:lstStyle/>
            <a:p>
              <a:r>
                <a:rPr lang="en-US" altLang="zh-CN" sz="32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32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万元</a:t>
              </a:r>
            </a:p>
          </p:txBody>
        </p:sp>
        <p:sp>
          <p:nvSpPr>
            <p:cNvPr id="38" name="文本框 37"/>
            <p:cNvSpPr txBox="1"/>
            <p:nvPr>
              <p:custDataLst>
                <p:tags r:id="rId18"/>
              </p:custDataLst>
            </p:nvPr>
          </p:nvSpPr>
          <p:spPr>
            <a:xfrm>
              <a:off x="15835" y="4529"/>
              <a:ext cx="2585" cy="919"/>
            </a:xfrm>
            <a:prstGeom prst="rect">
              <a:avLst/>
            </a:prstGeom>
            <a:noFill/>
          </p:spPr>
          <p:txBody>
            <a:bodyPr wrap="square" rtlCol="0">
              <a:spAutoFit/>
            </a:bodyPr>
            <a:lstStyle/>
            <a:p>
              <a:r>
                <a:rPr lang="en-US" altLang="zh-CN" sz="32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32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万元</a:t>
              </a:r>
            </a:p>
          </p:txBody>
        </p:sp>
        <p:sp>
          <p:nvSpPr>
            <p:cNvPr id="39" name="文本框 38"/>
            <p:cNvSpPr txBox="1"/>
            <p:nvPr>
              <p:custDataLst>
                <p:tags r:id="rId19"/>
              </p:custDataLst>
            </p:nvPr>
          </p:nvSpPr>
          <p:spPr>
            <a:xfrm>
              <a:off x="15815" y="5749"/>
              <a:ext cx="2813" cy="919"/>
            </a:xfrm>
            <a:prstGeom prst="rect">
              <a:avLst/>
            </a:prstGeom>
            <a:noFill/>
          </p:spPr>
          <p:txBody>
            <a:bodyPr wrap="square" rtlCol="0">
              <a:spAutoFit/>
            </a:bodyPr>
            <a:lstStyle/>
            <a:p>
              <a:r>
                <a:rPr lang="en-US" altLang="zh-CN" sz="32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32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万元</a:t>
              </a:r>
            </a:p>
          </p:txBody>
        </p:sp>
        <p:sp>
          <p:nvSpPr>
            <p:cNvPr id="40" name="文本框 39"/>
            <p:cNvSpPr txBox="1"/>
            <p:nvPr>
              <p:custDataLst>
                <p:tags r:id="rId20"/>
              </p:custDataLst>
            </p:nvPr>
          </p:nvSpPr>
          <p:spPr>
            <a:xfrm>
              <a:off x="15815" y="7001"/>
              <a:ext cx="2911" cy="919"/>
            </a:xfrm>
            <a:prstGeom prst="rect">
              <a:avLst/>
            </a:prstGeom>
            <a:noFill/>
          </p:spPr>
          <p:txBody>
            <a:bodyPr wrap="square" rtlCol="0">
              <a:spAutoFit/>
            </a:bodyPr>
            <a:lstStyle/>
            <a:p>
              <a:r>
                <a:rPr lang="zh-CN" altLang="en-US" sz="32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en-US" altLang="zh-CN" sz="32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0</a:t>
              </a:r>
              <a:r>
                <a:rPr lang="zh-CN" altLang="en-US" sz="32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万元</a:t>
              </a:r>
            </a:p>
          </p:txBody>
        </p:sp>
        <p:sp>
          <p:nvSpPr>
            <p:cNvPr id="41" name="文本框 40"/>
            <p:cNvSpPr txBox="1"/>
            <p:nvPr>
              <p:custDataLst>
                <p:tags r:id="rId21"/>
              </p:custDataLst>
            </p:nvPr>
          </p:nvSpPr>
          <p:spPr>
            <a:xfrm>
              <a:off x="15608" y="8207"/>
              <a:ext cx="3307" cy="919"/>
            </a:xfrm>
            <a:prstGeom prst="rect">
              <a:avLst/>
            </a:prstGeom>
            <a:noFill/>
          </p:spPr>
          <p:txBody>
            <a:bodyPr wrap="square" rtlCol="0">
              <a:spAutoFit/>
            </a:bodyPr>
            <a:lstStyle/>
            <a:p>
              <a:r>
                <a:rPr lang="en-US" altLang="zh-CN" sz="32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100</a:t>
              </a:r>
              <a:r>
                <a:rPr lang="zh-CN" altLang="en-US" sz="32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万元</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ppt_w*0.70"/>
                                          </p:val>
                                        </p:tav>
                                        <p:tav tm="100000">
                                          <p:val>
                                            <p:strVal val="#ppt_w"/>
                                          </p:val>
                                        </p:tav>
                                      </p:tavLst>
                                    </p:anim>
                                    <p:anim calcmode="lin" valueType="num">
                                      <p:cBhvr>
                                        <p:cTn id="8" dur="750" fill="hold"/>
                                        <p:tgtEl>
                                          <p:spTgt spid="3"/>
                                        </p:tgtEl>
                                        <p:attrNameLst>
                                          <p:attrName>ppt_h</p:attrName>
                                        </p:attrNameLst>
                                      </p:cBhvr>
                                      <p:tavLst>
                                        <p:tav tm="0">
                                          <p:val>
                                            <p:strVal val="#ppt_h"/>
                                          </p:val>
                                        </p:tav>
                                        <p:tav tm="100000">
                                          <p:val>
                                            <p:strVal val="#ppt_h"/>
                                          </p:val>
                                        </p:tav>
                                      </p:tavLst>
                                    </p:anim>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750" fill="hold">
                                          <p:stCondLst>
                                            <p:cond delay="0"/>
                                          </p:stCondLst>
                                        </p:cTn>
                                        <p:tgtEl>
                                          <p:spTgt spid="50"/>
                                        </p:tgtEl>
                                        <p:attrNameLst>
                                          <p:attrName>style.visibility</p:attrName>
                                        </p:attrNameLst>
                                      </p:cBhvr>
                                      <p:to>
                                        <p:strVal val="visible"/>
                                      </p:to>
                                    </p:set>
                                    <p:animEffect transition="in" filter="dissolve">
                                      <p:cBhvr>
                                        <p:cTn id="14" dur="75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750" fill="hold">
                                          <p:stCondLst>
                                            <p:cond delay="0"/>
                                          </p:stCondLst>
                                        </p:cTn>
                                        <p:tgtEl>
                                          <p:spTgt spid="51"/>
                                        </p:tgtEl>
                                        <p:attrNameLst>
                                          <p:attrName>style.visibility</p:attrName>
                                        </p:attrNameLst>
                                      </p:cBhvr>
                                      <p:to>
                                        <p:strVal val="visible"/>
                                      </p:to>
                                    </p:set>
                                    <p:animEffect transition="in" filter="dissolve">
                                      <p:cBhvr>
                                        <p:cTn id="1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横卷形 3"/>
          <p:cNvSpPr/>
          <p:nvPr/>
        </p:nvSpPr>
        <p:spPr>
          <a:xfrm>
            <a:off x="694690" y="765175"/>
            <a:ext cx="10940415" cy="4787900"/>
          </a:xfrm>
          <a:prstGeom prst="horizontalScroll">
            <a:avLst/>
          </a:prstGeom>
          <a:gradFill>
            <a:gsLst>
              <a:gs pos="0">
                <a:srgbClr val="89D0D7">
                  <a:alpha val="65000"/>
                </a:srgbClr>
              </a:gs>
              <a:gs pos="30000">
                <a:srgbClr val="46ABF0">
                  <a:alpha val="70000"/>
                </a:srgbClr>
              </a:gs>
              <a:gs pos="100000">
                <a:srgbClr val="0864BE">
                  <a:alpha val="80000"/>
                </a:srgbClr>
              </a:gs>
            </a:gsLst>
            <a:lin ang="10800000" scaled="0"/>
          </a:gradFill>
          <a:ln w="3175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1342390" y="1413510"/>
            <a:ext cx="9687560" cy="3563620"/>
          </a:xfrm>
          <a:prstGeom prst="rect">
            <a:avLst/>
          </a:prstGeom>
          <a:noFill/>
        </p:spPr>
        <p:txBody>
          <a:bodyPr wrap="square" rtlCol="0">
            <a:noAutofit/>
          </a:bodyPr>
          <a:lstStyle/>
          <a:p>
            <a:pPr>
              <a:lnSpc>
                <a:spcPct val="175000"/>
              </a:lnSpc>
              <a:spcBef>
                <a:spcPts val="0"/>
              </a:spcBef>
              <a:spcAft>
                <a:spcPts val="0"/>
              </a:spcAft>
            </a:pPr>
            <a:r>
              <a:rPr lang="zh-CN" altLang="en-US" sz="17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(一)本措施自2024年1月1日起实施，有效期两年，根据执行情况适时修订完善。</a:t>
            </a:r>
          </a:p>
          <a:p>
            <a:pPr>
              <a:lnSpc>
                <a:spcPct val="175000"/>
              </a:lnSpc>
              <a:spcBef>
                <a:spcPts val="0"/>
              </a:spcBef>
              <a:spcAft>
                <a:spcPts val="0"/>
              </a:spcAft>
            </a:pPr>
            <a:r>
              <a:rPr lang="zh-CN" altLang="en-US" sz="17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(二)国家、省、江门市出台相关政策的，恩平市遵照执行。</a:t>
            </a:r>
          </a:p>
          <a:p>
            <a:pPr>
              <a:lnSpc>
                <a:spcPct val="175000"/>
              </a:lnSpc>
              <a:spcBef>
                <a:spcPts val="0"/>
              </a:spcBef>
              <a:spcAft>
                <a:spcPts val="0"/>
              </a:spcAft>
            </a:pPr>
            <a:r>
              <a:rPr lang="zh-CN" altLang="en-US" sz="17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(三)本措施实施前已获批相关奖励事项的，按原奖励标准执行。</a:t>
            </a:r>
          </a:p>
          <a:p>
            <a:pPr>
              <a:lnSpc>
                <a:spcPct val="175000"/>
              </a:lnSpc>
              <a:spcBef>
                <a:spcPts val="0"/>
              </a:spcBef>
              <a:spcAft>
                <a:spcPts val="0"/>
              </a:spcAft>
            </a:pPr>
            <a:r>
              <a:rPr lang="zh-CN" altLang="en-US" sz="17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(四)同一项目，同一事项按照从高不重复的原则进行奖励，另有规定的除外。</a:t>
            </a:r>
          </a:p>
          <a:p>
            <a:pPr>
              <a:lnSpc>
                <a:spcPct val="175000"/>
              </a:lnSpc>
              <a:spcBef>
                <a:spcPts val="0"/>
              </a:spcBef>
              <a:spcAft>
                <a:spcPts val="0"/>
              </a:spcAft>
            </a:pPr>
            <a:r>
              <a:rPr lang="zh-CN" altLang="en-US" sz="17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(五)《恩平市进一步改善营商环境十条措施》(恩府〔2022〕 109号)和《恩平市关于坚持制造业当家推动实体经济高质量发展的若干措施》(恩府〔2023〕48号)同时废止。</a:t>
            </a:r>
          </a:p>
          <a:p>
            <a:pPr>
              <a:lnSpc>
                <a:spcPct val="175000"/>
              </a:lnSpc>
              <a:spcBef>
                <a:spcPts val="0"/>
              </a:spcBef>
              <a:spcAft>
                <a:spcPts val="0"/>
              </a:spcAft>
            </a:pPr>
            <a:r>
              <a:rPr lang="zh-CN" altLang="en-US" sz="17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本文件由恩平市科工商务局会同相应业务部门制订实施细则并负责解释。</a:t>
            </a: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 name="组合 1"/>
          <p:cNvGrpSpPr/>
          <p:nvPr/>
        </p:nvGrpSpPr>
        <p:grpSpPr>
          <a:xfrm>
            <a:off x="262890" y="189865"/>
            <a:ext cx="3473450" cy="750570"/>
            <a:chOff x="414" y="299"/>
            <a:chExt cx="5470" cy="1182"/>
          </a:xfrm>
        </p:grpSpPr>
        <p:grpSp>
          <p:nvGrpSpPr>
            <p:cNvPr id="41995" name="组合 13"/>
            <p:cNvGrpSpPr/>
            <p:nvPr/>
          </p:nvGrpSpPr>
          <p:grpSpPr>
            <a:xfrm>
              <a:off x="414" y="299"/>
              <a:ext cx="5470" cy="1182"/>
              <a:chOff x="1464405" y="-676362"/>
              <a:chExt cx="2965450" cy="391795"/>
            </a:xfrm>
          </p:grpSpPr>
          <p:sp>
            <p:nvSpPr>
              <p:cNvPr id="15" name="平行四边形 14"/>
              <p:cNvSpPr/>
              <p:nvPr>
                <p:custDataLst>
                  <p:tags r:id="rId1"/>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4355"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二十三、其他</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750"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strVal val="#ppt_w*0.70"/>
                                          </p:val>
                                        </p:tav>
                                        <p:tav tm="100000">
                                          <p:val>
                                            <p:strVal val="#ppt_w"/>
                                          </p:val>
                                        </p:tav>
                                      </p:tavLst>
                                    </p:anim>
                                    <p:anim calcmode="lin" valueType="num">
                                      <p:cBhvr>
                                        <p:cTn id="15" dur="750" fill="hold"/>
                                        <p:tgtEl>
                                          <p:spTgt spid="4"/>
                                        </p:tgtEl>
                                        <p:attrNameLst>
                                          <p:attrName>ppt_h</p:attrName>
                                        </p:attrNameLst>
                                      </p:cBhvr>
                                      <p:tavLst>
                                        <p:tav tm="0">
                                          <p:val>
                                            <p:strVal val="#ppt_h"/>
                                          </p:val>
                                        </p:tav>
                                        <p:tav tm="100000">
                                          <p:val>
                                            <p:strVal val="#ppt_h"/>
                                          </p:val>
                                        </p:tav>
                                      </p:tavLst>
                                    </p:anim>
                                    <p:animEffect transition="in" filter="fade">
                                      <p:cBhvr>
                                        <p:cTn id="16" dur="750"/>
                                        <p:tgtEl>
                                          <p:spTgt spid="4"/>
                                        </p:tgtEl>
                                      </p:cBhvr>
                                    </p:animEffect>
                                  </p:childTnLst>
                                </p:cTn>
                              </p:par>
                              <p:par>
                                <p:cTn id="17" presetID="1" presetClass="entr" presetSubtype="0" fill="hold" grpId="0" nodeType="withEffect">
                                  <p:stCondLst>
                                    <p:cond delay="75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Administrator\Desktop\恩平活动ppt\ppt的图片.png"/>
          <p:cNvPicPr>
            <a:picLocks noChangeAspect="1"/>
          </p:cNvPicPr>
          <p:nvPr/>
        </p:nvPicPr>
        <p:blipFill>
          <a:blip r:embed="rId2" cstate="print"/>
          <a:stretch>
            <a:fillRect/>
          </a:stretch>
        </p:blipFill>
        <p:spPr>
          <a:xfrm>
            <a:off x="0" y="0"/>
            <a:ext cx="12195175" cy="6859588"/>
          </a:xfrm>
          <a:prstGeom prst="rect">
            <a:avLst/>
          </a:prstGeom>
          <a:noFill/>
          <a:ln w="9525">
            <a:noFill/>
          </a:ln>
        </p:spPr>
      </p:pic>
      <p:pic>
        <p:nvPicPr>
          <p:cNvPr id="4" name="图片 3" descr="877107218f777731280962542dbaab5"/>
          <p:cNvPicPr>
            <a:picLocks noChangeAspect="1"/>
          </p:cNvPicPr>
          <p:nvPr/>
        </p:nvPicPr>
        <p:blipFill>
          <a:blip r:embed="rId3" cstate="print"/>
          <a:srcRect l="10586"/>
          <a:stretch>
            <a:fillRect/>
          </a:stretch>
        </p:blipFill>
        <p:spPr>
          <a:xfrm>
            <a:off x="-48462" y="-26987"/>
            <a:ext cx="13355320" cy="6886575"/>
          </a:xfrm>
          <a:prstGeom prst="rect">
            <a:avLst/>
          </a:prstGeom>
        </p:spPr>
      </p:pic>
      <p:sp>
        <p:nvSpPr>
          <p:cNvPr id="6" name="文本框 10"/>
          <p:cNvSpPr txBox="1"/>
          <p:nvPr/>
        </p:nvSpPr>
        <p:spPr>
          <a:xfrm>
            <a:off x="3952066" y="1786720"/>
            <a:ext cx="4890135" cy="1595755"/>
          </a:xfrm>
          <a:prstGeom prst="rect">
            <a:avLst/>
          </a:prstGeom>
          <a:noFill/>
          <a:ln w="25400">
            <a:noFill/>
          </a:ln>
        </p:spPr>
        <p:txBody>
          <a:bodyPr wrap="square">
            <a:noAutofit/>
          </a:bodyPr>
          <a:lstStyle/>
          <a:p>
            <a:pPr marR="0" algn="ctr" defTabSz="914400">
              <a:lnSpc>
                <a:spcPct val="60000"/>
              </a:lnSpc>
              <a:buClrTx/>
              <a:buSzTx/>
              <a:buFontTx/>
              <a:buNone/>
              <a:defRPr/>
            </a:pPr>
            <a:endParaRPr kumimoji="0" lang="en-US" altLang="zh-CN" sz="3200" b="1" kern="1200" cap="none" spc="0" normalizeH="0" baseline="0" noProof="0" dirty="0" smtClean="0">
              <a:ln w="38100">
                <a:gradFill>
                  <a:gsLst>
                    <a:gs pos="0">
                      <a:schemeClr val="accent1">
                        <a:lumMod val="5000"/>
                        <a:lumOff val="95000"/>
                      </a:schemeClr>
                    </a:gs>
                    <a:gs pos="100000">
                      <a:schemeClr val="accent1">
                        <a:lumMod val="30000"/>
                        <a:lumOff val="70000"/>
                      </a:schemeClr>
                    </a:gs>
                  </a:gsLst>
                  <a:lin ang="5400000" scaled="1"/>
                </a:gradFill>
              </a:ln>
              <a:solidFill>
                <a:srgbClr val="FF0000"/>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mn-cs"/>
            </a:endParaRPr>
          </a:p>
          <a:p>
            <a:pPr marR="0" algn="ctr" defTabSz="914400">
              <a:lnSpc>
                <a:spcPct val="60000"/>
              </a:lnSpc>
              <a:buClrTx/>
              <a:buSzTx/>
              <a:buFontTx/>
              <a:buNone/>
              <a:defRPr/>
            </a:pPr>
            <a:endParaRPr kumimoji="0" lang="en-US" altLang="zh-CN" sz="800" b="1" kern="1200" cap="none" spc="0" normalizeH="0" baseline="0" noProof="0" dirty="0" smtClean="0">
              <a:ln w="38100">
                <a:gradFill>
                  <a:gsLst>
                    <a:gs pos="0">
                      <a:schemeClr val="accent1">
                        <a:lumMod val="5000"/>
                        <a:lumOff val="95000"/>
                      </a:schemeClr>
                    </a:gs>
                    <a:gs pos="100000">
                      <a:schemeClr val="accent1">
                        <a:lumMod val="30000"/>
                        <a:lumOff val="70000"/>
                      </a:schemeClr>
                    </a:gs>
                  </a:gsLst>
                  <a:lin ang="5400000" scaled="1"/>
                </a:gradFill>
              </a:ln>
              <a:solidFill>
                <a:srgbClr val="FF0000"/>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mn-cs"/>
            </a:endParaRPr>
          </a:p>
        </p:txBody>
      </p:sp>
      <p:sp>
        <p:nvSpPr>
          <p:cNvPr id="32772" name="文本框 11"/>
          <p:cNvSpPr txBox="1"/>
          <p:nvPr/>
        </p:nvSpPr>
        <p:spPr>
          <a:xfrm>
            <a:off x="3726179" y="2254726"/>
            <a:ext cx="4742815" cy="2350135"/>
          </a:xfrm>
          <a:prstGeom prst="rect">
            <a:avLst/>
          </a:prstGeom>
          <a:noFill/>
          <a:ln w="9525">
            <a:noFill/>
          </a:ln>
        </p:spPr>
        <p:txBody>
          <a:bodyPr wrap="square">
            <a:noAutofit/>
          </a:bodyPr>
          <a:lstStyle/>
          <a:p>
            <a:pPr algn="ctr">
              <a:lnSpc>
                <a:spcPct val="120000"/>
              </a:lnSpc>
            </a:pPr>
            <a:endParaRPr lang="en-US" altLang="zh-CN" sz="2000" b="1" dirty="0" smtClean="0">
              <a:solidFill>
                <a:srgbClr val="FF0000"/>
              </a:solidFill>
              <a:latin typeface="微软雅黑" panose="020B0503020204020204" pitchFamily="34" charset="-122"/>
              <a:ea typeface="微软雅黑" panose="020B0503020204020204" pitchFamily="34" charset="-122"/>
            </a:endParaRPr>
          </a:p>
          <a:p>
            <a:pPr algn="ctr">
              <a:lnSpc>
                <a:spcPct val="120000"/>
              </a:lnSpc>
            </a:pPr>
            <a:r>
              <a:rPr lang="zh-CN" altLang="en-US" sz="4000" b="1" dirty="0" smtClean="0">
                <a:solidFill>
                  <a:srgbClr val="FF0000"/>
                </a:solidFill>
                <a:latin typeface="微软雅黑" panose="020B0503020204020204" pitchFamily="34" charset="-122"/>
                <a:ea typeface="微软雅黑" panose="020B0503020204020204" pitchFamily="34" charset="-122"/>
              </a:rPr>
              <a:t>恩平</a:t>
            </a:r>
            <a:r>
              <a:rPr lang="zh-CN" altLang="en-US" sz="4000" b="1" dirty="0">
                <a:solidFill>
                  <a:srgbClr val="FF0000"/>
                </a:solidFill>
                <a:latin typeface="微软雅黑" panose="020B0503020204020204" pitchFamily="34" charset="-122"/>
                <a:ea typeface="微软雅黑" panose="020B0503020204020204" pitchFamily="34" charset="-122"/>
              </a:rPr>
              <a:t>市</a:t>
            </a:r>
            <a:r>
              <a:rPr lang="zh-CN" altLang="en-US" sz="4000" b="1" dirty="0" smtClean="0">
                <a:solidFill>
                  <a:srgbClr val="FF0000"/>
                </a:solidFill>
                <a:latin typeface="微软雅黑" panose="020B0503020204020204" pitchFamily="34" charset="-122"/>
                <a:ea typeface="微软雅黑" panose="020B0503020204020204" pitchFamily="34" charset="-122"/>
              </a:rPr>
              <a:t>科工</a:t>
            </a:r>
            <a:r>
              <a:rPr lang="zh-CN" altLang="en-US" sz="4000" b="1" dirty="0" smtClean="0">
                <a:solidFill>
                  <a:srgbClr val="FF0000"/>
                </a:solidFill>
                <a:latin typeface="微软雅黑" panose="020B0503020204020204" pitchFamily="34" charset="-122"/>
                <a:ea typeface="微软雅黑" panose="020B0503020204020204" pitchFamily="34" charset="-122"/>
              </a:rPr>
              <a:t>商务局制作</a:t>
            </a:r>
            <a:endParaRPr lang="zh-CN" altLang="en-US" sz="40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wipe dir="r"/>
  </p:transition>
  <p:timing>
    <p:tnLst>
      <p:par>
        <p:cTn id="1" dur="indefinite" restart="never" nodeType="tmRoot"/>
      </p:par>
    </p:tnLst>
    <p:bldLst>
      <p:bldP spid="6" grpId="1"/>
      <p:bldP spid="3277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Users\Administrator\Desktop\工作\政策解读ppt\1107\4-机械工业园.jpg4-机械工业园"/>
          <p:cNvPicPr>
            <a:picLocks noChangeAspect="1"/>
          </p:cNvPicPr>
          <p:nvPr/>
        </p:nvPicPr>
        <p:blipFill>
          <a:blip r:embed="rId2" cstate="print">
            <a:alphaModFix amt="64000"/>
          </a:blip>
          <a:srcRect/>
          <a:stretch>
            <a:fillRect/>
          </a:stretch>
        </p:blipFill>
        <p:spPr>
          <a:xfrm>
            <a:off x="23495" y="45720"/>
            <a:ext cx="12166600" cy="6837680"/>
          </a:xfrm>
          <a:prstGeom prst="rect">
            <a:avLst/>
          </a:prstGeom>
          <a:effectLst>
            <a:outerShdw blurRad="50800" dist="50800" dir="5400000" sx="1000" sy="1000" algn="ctr" rotWithShape="0">
              <a:srgbClr val="000000"/>
            </a:outerShdw>
            <a:softEdge rad="762000"/>
          </a:effectLst>
        </p:spPr>
      </p:pic>
      <p:sp>
        <p:nvSpPr>
          <p:cNvPr id="4" name="平行四边形 3"/>
          <p:cNvSpPr/>
          <p:nvPr/>
        </p:nvSpPr>
        <p:spPr>
          <a:xfrm>
            <a:off x="262255" y="1197610"/>
            <a:ext cx="11563985" cy="4932045"/>
          </a:xfrm>
          <a:prstGeom prst="parallelogram">
            <a:avLst>
              <a:gd name="adj" fmla="val 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5"/>
          <p:cNvSpPr txBox="1"/>
          <p:nvPr/>
        </p:nvSpPr>
        <p:spPr>
          <a:xfrm>
            <a:off x="449580" y="1356360"/>
            <a:ext cx="11366500" cy="4622800"/>
          </a:xfrm>
          <a:prstGeom prst="rect">
            <a:avLst/>
          </a:prstGeom>
          <a:noFill/>
        </p:spPr>
        <p:txBody>
          <a:bodyPr wrap="square">
            <a:noAutofit/>
          </a:bodyPr>
          <a:lstStyle/>
          <a:p>
            <a:pPr fontAlgn="auto">
              <a:lnSpc>
                <a:spcPct val="125000"/>
              </a:lnSpc>
              <a:spcBef>
                <a:spcPts val="0"/>
              </a:spcBef>
              <a:spcAft>
                <a:spcPts val="600"/>
              </a:spcAft>
              <a:defRPr/>
            </a:pPr>
            <a:r>
              <a:rPr lang="en-US" altLang="zh-CN" b="1" kern="1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（一）新引进项目新建厂房</a:t>
            </a:r>
          </a:p>
          <a:p>
            <a:pPr fontAlgn="auto">
              <a:lnSpc>
                <a:spcPct val="125000"/>
              </a:lnSpc>
              <a:spcBef>
                <a:spcPts val="0"/>
              </a:spcBef>
              <a:spcAft>
                <a:spcPts val="600"/>
              </a:spcAft>
              <a:defRPr/>
            </a:pPr>
            <a:r>
              <a:rPr lang="en-US" altLang="zh-CN" b="1" kern="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新引进项目新建厂房按容积率达1.2以上，按容积率1.0的建筑面积</a:t>
            </a:r>
            <a:r>
              <a:rPr lang="en-US" altLang="zh-CN" b="1" kern="10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每平方米 105 元</a:t>
            </a:r>
            <a:r>
              <a:rPr lang="en-US" altLang="zh-CN" b="1" kern="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的标准定额计算给予奖励，容积率超过2.0的，超出部分再奖励</a:t>
            </a:r>
            <a:r>
              <a:rPr lang="en-US" altLang="zh-CN" b="1" kern="10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每平方米 50 元</a:t>
            </a:r>
            <a:r>
              <a:rPr lang="en-US" altLang="zh-CN" b="1" kern="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，超过容积率3.0建筑面积的不再奖励。属于高端装备制造产业项目的，容积率超过1.2的，超出部分再奖励</a:t>
            </a:r>
            <a:r>
              <a:rPr lang="en-US" altLang="zh-CN" b="1" kern="10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每平方米 50 元</a:t>
            </a:r>
            <a:r>
              <a:rPr lang="en-US" altLang="zh-CN" b="1" kern="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p>
          <a:p>
            <a:pPr fontAlgn="auto">
              <a:lnSpc>
                <a:spcPct val="125000"/>
              </a:lnSpc>
              <a:spcBef>
                <a:spcPts val="0"/>
              </a:spcBef>
              <a:spcAft>
                <a:spcPts val="600"/>
              </a:spcAft>
              <a:defRPr/>
            </a:pPr>
            <a:r>
              <a:rPr lang="zh-CN" altLang="en-US" b="1" kern="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（二）</a:t>
            </a:r>
            <a:r>
              <a:rPr lang="en-US" altLang="zh-CN" b="1" kern="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对增资扩产项目新增固定资产投资达 </a:t>
            </a:r>
            <a:r>
              <a:rPr lang="en-US" altLang="zh-CN" b="1" kern="10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3000 万元以上</a:t>
            </a:r>
            <a:r>
              <a:rPr lang="en-US" altLang="zh-CN" b="1" kern="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 新建厂房容积率达到1.5以上且在15个月内完成建设并投产之后，按新建厂房建筑面积</a:t>
            </a:r>
            <a:r>
              <a:rPr lang="en-US" altLang="zh-CN" b="1" kern="10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每平方米 50 元</a:t>
            </a:r>
            <a:r>
              <a:rPr lang="en-US" altLang="zh-CN" b="1" kern="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的标准给予一次性奖励，超出容积率3.0的建筑面积不再奖励。</a:t>
            </a:r>
          </a:p>
          <a:p>
            <a:pPr fontAlgn="auto">
              <a:lnSpc>
                <a:spcPct val="125000"/>
              </a:lnSpc>
              <a:spcBef>
                <a:spcPts val="0"/>
              </a:spcBef>
              <a:spcAft>
                <a:spcPts val="600"/>
              </a:spcAft>
              <a:defRPr/>
            </a:pPr>
            <a:r>
              <a:rPr lang="zh-CN" altLang="en-US" b="1" kern="1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（三）</a:t>
            </a:r>
            <a:r>
              <a:rPr lang="en-US" altLang="zh-CN" b="1" kern="1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对符合我市主导产业，固定资产投资额 </a:t>
            </a:r>
            <a:r>
              <a:rPr lang="en-US" altLang="zh-CN" b="1" kern="100"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10 亿元人民币以上</a:t>
            </a:r>
            <a:r>
              <a:rPr lang="en-US" altLang="zh-CN" b="1" kern="1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(或等同价值外币),亩产税收 </a:t>
            </a:r>
            <a:r>
              <a:rPr lang="en-US" altLang="zh-CN" b="1" kern="100"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25 万元(含本数)以上</a:t>
            </a:r>
            <a:r>
              <a:rPr lang="en-US" altLang="zh-CN" b="1" kern="1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 企业产品竞争力强，对产业链延链补链强链有重大带动作用的新引进制造业项目，可以实行“一事一议”。</a:t>
            </a:r>
          </a:p>
          <a:p>
            <a:pPr fontAlgn="auto">
              <a:lnSpc>
                <a:spcPct val="125000"/>
              </a:lnSpc>
              <a:spcBef>
                <a:spcPts val="0"/>
              </a:spcBef>
              <a:spcAft>
                <a:spcPts val="600"/>
              </a:spcAft>
              <a:defRPr/>
            </a:pPr>
            <a:r>
              <a:rPr lang="zh-CN" altLang="en-US" b="1" kern="1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（四）</a:t>
            </a:r>
            <a:r>
              <a:rPr lang="en-US" altLang="zh-CN" b="1" kern="1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对龙头企业或对地方产业带动性强、主导性强，起延链补链强链作用且投资 </a:t>
            </a:r>
            <a:r>
              <a:rPr lang="en-US" altLang="zh-CN" b="1" kern="100"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15 亿元以上</a:t>
            </a:r>
            <a:r>
              <a:rPr lang="en-US" altLang="zh-CN" b="1" kern="1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、年税收达 </a:t>
            </a:r>
            <a:r>
              <a:rPr lang="en-US" altLang="zh-CN" b="1" kern="100"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5000 万元以上</a:t>
            </a:r>
            <a:r>
              <a:rPr lang="en-US" altLang="zh-CN" b="1" kern="1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的新引进项目，厂房建设进度奖实行一事一议。</a:t>
            </a:r>
            <a:endParaRPr lang="en-US" altLang="zh-CN" b="1" kern="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fontAlgn="auto">
              <a:lnSpc>
                <a:spcPct val="150000"/>
              </a:lnSpc>
              <a:spcBef>
                <a:spcPts val="0"/>
              </a:spcBef>
              <a:spcAft>
                <a:spcPts val="600"/>
              </a:spcAft>
              <a:defRPr/>
            </a:pPr>
            <a:endParaRPr lang="en-US" altLang="zh-CN" b="1" kern="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grpSp>
        <p:nvGrpSpPr>
          <p:cNvPr id="2" name="组合 1"/>
          <p:cNvGrpSpPr/>
          <p:nvPr/>
        </p:nvGrpSpPr>
        <p:grpSpPr>
          <a:xfrm>
            <a:off x="262255" y="139700"/>
            <a:ext cx="7891780" cy="750570"/>
            <a:chOff x="413" y="220"/>
            <a:chExt cx="12428" cy="1182"/>
          </a:xfrm>
        </p:grpSpPr>
        <p:grpSp>
          <p:nvGrpSpPr>
            <p:cNvPr id="41995" name="组合 13"/>
            <p:cNvGrpSpPr/>
            <p:nvPr/>
          </p:nvGrpSpPr>
          <p:grpSpPr>
            <a:xfrm>
              <a:off x="413" y="220"/>
              <a:ext cx="12429" cy="1182"/>
              <a:chOff x="1464405" y="-676362"/>
              <a:chExt cx="2965450" cy="391795"/>
            </a:xfrm>
          </p:grpSpPr>
          <p:sp>
            <p:nvSpPr>
              <p:cNvPr id="15" name="平行四边形 14"/>
              <p:cNvSpPr/>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5" name="矩形 4"/>
            <p:cNvSpPr/>
            <p:nvPr/>
          </p:nvSpPr>
          <p:spPr>
            <a:xfrm>
              <a:off x="980" y="334"/>
              <a:ext cx="11185" cy="919"/>
            </a:xfrm>
            <a:prstGeom prst="rect">
              <a:avLst/>
            </a:prstGeom>
          </p:spPr>
          <p:txBody>
            <a:bodyPr wrap="none">
              <a:spAutoFit/>
            </a:bodyPr>
            <a:lstStyle/>
            <a:p>
              <a:pPr algn="ctr" fontAlgn="auto">
                <a:spcBef>
                  <a:spcPts val="0"/>
                </a:spcBef>
                <a:spcAft>
                  <a:spcPts val="0"/>
                </a:spcAft>
                <a:defRPr/>
              </a:pPr>
              <a:r>
                <a:rPr lang="zh-CN" sz="3200" b="1" kern="100" dirty="0">
                  <a:ln w="6600">
                    <a:noFill/>
                    <a:prstDash val="solid"/>
                  </a:ln>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cs typeface="黑体" panose="02010600030101010101" pitchFamily="49" charset="-122"/>
                </a:rPr>
                <a:t>一、实施恩平工业园厂房建设进度奖励</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500"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0.7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cTn>
                              </p:par>
                              <p:par>
                                <p:cTn id="17" presetID="55" presetClass="entr" presetSubtype="0" fill="hold" grpId="0" nodeType="withEffect">
                                  <p:stCondLst>
                                    <p:cond delay="0"/>
                                  </p:stCondLst>
                                  <p:childTnLst>
                                    <p:set>
                                      <p:cBhvr>
                                        <p:cTn id="18" dur="500"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strVal val="#ppt_w*0.7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d:\Users\Administrator\Desktop\工作\政策解读ppt\1107\第十八页换图.jpg第十八页换图"/>
          <p:cNvPicPr>
            <a:picLocks noChangeAspect="1"/>
          </p:cNvPicPr>
          <p:nvPr/>
        </p:nvPicPr>
        <p:blipFill>
          <a:blip r:embed="rId4" cstate="print">
            <a:alphaModFix amt="60000"/>
          </a:blip>
          <a:srcRect/>
          <a:stretch>
            <a:fillRect/>
          </a:stretch>
        </p:blipFill>
        <p:spPr>
          <a:xfrm>
            <a:off x="0" y="5239"/>
            <a:ext cx="12190413" cy="6849110"/>
          </a:xfrm>
          <a:prstGeom prst="rect">
            <a:avLst/>
          </a:prstGeom>
          <a:noFill/>
          <a:ln w="9525">
            <a:noFill/>
          </a:ln>
        </p:spPr>
      </p:pic>
      <p:sp>
        <p:nvSpPr>
          <p:cNvPr id="4" name="平行四边形 3"/>
          <p:cNvSpPr/>
          <p:nvPr/>
        </p:nvSpPr>
        <p:spPr>
          <a:xfrm>
            <a:off x="910590" y="1557655"/>
            <a:ext cx="5340350" cy="2886710"/>
          </a:xfrm>
          <a:prstGeom prst="parallelogram">
            <a:avLst>
              <a:gd name="adj" fmla="val 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5"/>
          <p:cNvSpPr txBox="1"/>
          <p:nvPr/>
        </p:nvSpPr>
        <p:spPr>
          <a:xfrm>
            <a:off x="982980" y="1789430"/>
            <a:ext cx="5299075" cy="2487295"/>
          </a:xfrm>
          <a:prstGeom prst="rect">
            <a:avLst/>
          </a:prstGeom>
          <a:noFill/>
        </p:spPr>
        <p:txBody>
          <a:bodyPr>
            <a:noAutofit/>
          </a:bodyPr>
          <a:lstStyle/>
          <a:p>
            <a:pPr marR="0" defTabSz="914400" fontAlgn="auto">
              <a:lnSpc>
                <a:spcPct val="200000"/>
              </a:lnSpc>
              <a:spcBef>
                <a:spcPts val="0"/>
              </a:spcBef>
              <a:spcAft>
                <a:spcPts val="1800"/>
              </a:spcAft>
              <a:buClrTx/>
              <a:buSzTx/>
              <a:buFontTx/>
              <a:buNone/>
              <a:defRPr/>
            </a:pPr>
            <a:r>
              <a:rPr kumimoji="0" altLang="zh-CN" b="1" kern="100" cap="none" spc="0" normalizeH="0" baseline="0" noProof="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对新落户恩平工业园的企业贷款用于本项目厂房建设和生产经营的实行 6 年贷款贴息，前两年贴息 30%，第三、第四年贴息 20%，第五、第六年贴息 10%，贴息额度不超过其税收本级库增量。</a:t>
            </a:r>
          </a:p>
        </p:txBody>
      </p:sp>
      <p:grpSp>
        <p:nvGrpSpPr>
          <p:cNvPr id="3" name="组合 2"/>
          <p:cNvGrpSpPr/>
          <p:nvPr/>
        </p:nvGrpSpPr>
        <p:grpSpPr>
          <a:xfrm>
            <a:off x="262890" y="189865"/>
            <a:ext cx="6854190" cy="750570"/>
            <a:chOff x="414" y="299"/>
            <a:chExt cx="10794" cy="1182"/>
          </a:xfrm>
        </p:grpSpPr>
        <p:grpSp>
          <p:nvGrpSpPr>
            <p:cNvPr id="41995" name="组合 13"/>
            <p:cNvGrpSpPr/>
            <p:nvPr/>
          </p:nvGrpSpPr>
          <p:grpSpPr>
            <a:xfrm>
              <a:off x="414" y="299"/>
              <a:ext cx="10795" cy="1182"/>
              <a:chOff x="1464405" y="-676362"/>
              <a:chExt cx="2965450" cy="391795"/>
            </a:xfrm>
          </p:grpSpPr>
          <p:sp>
            <p:nvSpPr>
              <p:cNvPr id="15" name="平行四边形 14"/>
              <p:cNvSpPr/>
              <p:nvPr>
                <p:custDataLst>
                  <p:tags r:id="rId1"/>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9" name="文本框 18"/>
            <p:cNvSpPr txBox="1"/>
            <p:nvPr/>
          </p:nvSpPr>
          <p:spPr>
            <a:xfrm>
              <a:off x="754" y="460"/>
              <a:ext cx="10053" cy="919"/>
            </a:xfrm>
            <a:prstGeom prst="rect">
              <a:avLst/>
            </a:prstGeom>
            <a:noFill/>
          </p:spPr>
          <p:txBody>
            <a:bodyPr wrap="none" rtlCol="0" anchor="t">
              <a:spAutoFit/>
            </a:bodyPr>
            <a:lstStyle/>
            <a:p>
              <a:pPr algn="l"/>
              <a:r>
                <a:rPr lang="zh-CN" altLang="en-US" sz="3200" b="1" kern="100" spc="50" noProof="0" dirty="0">
                  <a:ln w="3175" cmpd="sng">
                    <a:noFill/>
                    <a:prstDash val="solid"/>
                  </a:ln>
                  <a:solidFill>
                    <a:srgbClr val="FFC000"/>
                  </a:solidFill>
                  <a:effectLst>
                    <a:glow rad="53100">
                      <a:schemeClr val="accent6">
                        <a:satMod val="180000"/>
                        <a:alpha val="30000"/>
                      </a:schemeClr>
                    </a:glow>
                    <a:outerShdw blurRad="38100" dist="38100" dir="2700000" algn="tl">
                      <a:srgbClr val="000000">
                        <a:alpha val="43137"/>
                      </a:srgbClr>
                    </a:outerShdw>
                  </a:effectLst>
                  <a:latin typeface="华文新魏" panose="02010800040101010101" charset="-122"/>
                  <a:ea typeface="华文新魏" panose="02010800040101010101" charset="-122"/>
                  <a:cs typeface="Lantinghei SC Demibold" charset="-122"/>
                  <a:sym typeface="+mn-ea"/>
                </a:rPr>
                <a:t>二、实施恩平工业园企业贷款贴息</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ppt_w*0.70"/>
                                          </p:val>
                                        </p:tav>
                                        <p:tav tm="100000">
                                          <p:val>
                                            <p:strVal val="#ppt_w"/>
                                          </p:val>
                                        </p:tav>
                                      </p:tavLst>
                                    </p:anim>
                                    <p:anim calcmode="lin" valueType="num">
                                      <p:cBhvr>
                                        <p:cTn id="8" dur="750" fill="hold"/>
                                        <p:tgtEl>
                                          <p:spTgt spid="3"/>
                                        </p:tgtEl>
                                        <p:attrNameLst>
                                          <p:attrName>ppt_h</p:attrName>
                                        </p:attrNameLst>
                                      </p:cBhvr>
                                      <p:tavLst>
                                        <p:tav tm="0">
                                          <p:val>
                                            <p:strVal val="#ppt_h"/>
                                          </p:val>
                                        </p:tav>
                                        <p:tav tm="100000">
                                          <p:val>
                                            <p:strVal val="#ppt_h"/>
                                          </p:val>
                                        </p:tav>
                                      </p:tavLst>
                                    </p:anim>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F:/企业服务股/政策/政策解读/1225/新建文件夹/厂.png厂"/>
          <p:cNvPicPr>
            <a:picLocks noChangeAspect="1"/>
          </p:cNvPicPr>
          <p:nvPr/>
        </p:nvPicPr>
        <p:blipFill>
          <a:blip r:embed="rId5">
            <a:alphaModFix amt="60000"/>
          </a:blip>
          <a:srcRect t="111" b="111"/>
          <a:stretch>
            <a:fillRect/>
          </a:stretch>
        </p:blipFill>
        <p:spPr>
          <a:xfrm>
            <a:off x="0" y="5239"/>
            <a:ext cx="12190413" cy="6849110"/>
          </a:xfrm>
          <a:prstGeom prst="rect">
            <a:avLst/>
          </a:prstGeom>
          <a:noFill/>
          <a:ln w="9525">
            <a:noFill/>
          </a:ln>
        </p:spPr>
      </p:pic>
      <p:sp>
        <p:nvSpPr>
          <p:cNvPr id="4" name="平行四边形 3"/>
          <p:cNvSpPr/>
          <p:nvPr/>
        </p:nvSpPr>
        <p:spPr>
          <a:xfrm>
            <a:off x="910590" y="1557655"/>
            <a:ext cx="5340350" cy="2886710"/>
          </a:xfrm>
          <a:prstGeom prst="parallelogram">
            <a:avLst>
              <a:gd name="adj" fmla="val 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5"/>
          <p:cNvSpPr txBox="1"/>
          <p:nvPr/>
        </p:nvSpPr>
        <p:spPr>
          <a:xfrm>
            <a:off x="982980" y="1789430"/>
            <a:ext cx="5299075" cy="2487295"/>
          </a:xfrm>
          <a:prstGeom prst="rect">
            <a:avLst/>
          </a:prstGeom>
          <a:noFill/>
        </p:spPr>
        <p:txBody>
          <a:bodyPr>
            <a:noAutofit/>
          </a:bodyPr>
          <a:lstStyle/>
          <a:p>
            <a:pPr marR="0" defTabSz="914400" fontAlgn="auto">
              <a:lnSpc>
                <a:spcPct val="200000"/>
              </a:lnSpc>
              <a:spcBef>
                <a:spcPts val="0"/>
              </a:spcBef>
              <a:spcAft>
                <a:spcPts val="1800"/>
              </a:spcAft>
              <a:buClrTx/>
              <a:buSzTx/>
              <a:buFontTx/>
              <a:buNone/>
              <a:defRPr/>
            </a:pPr>
            <a:r>
              <a:rPr kumimoji="0" altLang="zh-CN" b="1" kern="100" cap="none" spc="0" normalizeH="0" baseline="0" noProof="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在恩平工业园建成投产的产业转移制造业项目，总投资不低于</a:t>
            </a:r>
            <a:r>
              <a:rPr kumimoji="0" altLang="zh-CN" b="1" kern="100" cap="none" spc="0" normalizeH="0" baseline="0" noProof="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2000万元</a:t>
            </a:r>
            <a:r>
              <a:rPr kumimoji="0" altLang="zh-CN" b="1" kern="100" cap="none" spc="0" normalizeH="0" baseline="0" noProof="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且设备购置额不低于</a:t>
            </a:r>
            <a:r>
              <a:rPr kumimoji="0" altLang="zh-CN" b="1" kern="100" cap="none" spc="0" normalizeH="0" baseline="0" noProof="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500万元</a:t>
            </a:r>
            <a:r>
              <a:rPr kumimoji="0" altLang="zh-CN" b="1" kern="100" cap="none" spc="0" normalizeH="0" baseline="0" noProof="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的，按设备购置额及自建厂房（不含土地购置成本）的9%给予一次性奖励，累计不超</a:t>
            </a:r>
            <a:r>
              <a:rPr kumimoji="0" altLang="zh-CN" b="1" kern="100" cap="none" spc="0" normalizeH="0" baseline="0" noProof="0"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2250万元</a:t>
            </a:r>
            <a:r>
              <a:rPr kumimoji="0" altLang="zh-CN" b="1" kern="100" cap="none" spc="0" normalizeH="0" baseline="0" noProof="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p>
        </p:txBody>
      </p:sp>
      <p:grpSp>
        <p:nvGrpSpPr>
          <p:cNvPr id="2" name="组合 1"/>
          <p:cNvGrpSpPr/>
          <p:nvPr/>
        </p:nvGrpSpPr>
        <p:grpSpPr>
          <a:xfrm>
            <a:off x="262890" y="189865"/>
            <a:ext cx="6854190" cy="750570"/>
            <a:chOff x="414" y="299"/>
            <a:chExt cx="10794" cy="1182"/>
          </a:xfrm>
        </p:grpSpPr>
        <p:grpSp>
          <p:nvGrpSpPr>
            <p:cNvPr id="41995" name="组合 13"/>
            <p:cNvGrpSpPr/>
            <p:nvPr/>
          </p:nvGrpSpPr>
          <p:grpSpPr>
            <a:xfrm>
              <a:off x="414" y="299"/>
              <a:ext cx="10795" cy="1182"/>
              <a:chOff x="1464405" y="-676362"/>
              <a:chExt cx="2965450" cy="391795"/>
            </a:xfrm>
          </p:grpSpPr>
          <p:sp>
            <p:nvSpPr>
              <p:cNvPr id="15" name="平行四边形 14"/>
              <p:cNvSpPr/>
              <p:nvPr>
                <p:custDataLst>
                  <p:tags r:id="rId1"/>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9" name="文本框 18"/>
            <p:cNvSpPr txBox="1"/>
            <p:nvPr/>
          </p:nvSpPr>
          <p:spPr>
            <a:xfrm>
              <a:off x="754" y="460"/>
              <a:ext cx="10053" cy="919"/>
            </a:xfrm>
            <a:prstGeom prst="rect">
              <a:avLst/>
            </a:prstGeom>
            <a:noFill/>
          </p:spPr>
          <p:txBody>
            <a:bodyPr wrap="none" rtlCol="0" anchor="t">
              <a:spAutoFit/>
            </a:bodyPr>
            <a:lstStyle/>
            <a:p>
              <a:pPr algn="l"/>
              <a:r>
                <a:rPr lang="zh-CN" altLang="en-US" sz="3200" b="1" kern="100" spc="50" noProof="0" dirty="0">
                  <a:ln w="3175" cmpd="sng">
                    <a:noFill/>
                    <a:prstDash val="solid"/>
                  </a:ln>
                  <a:solidFill>
                    <a:srgbClr val="FFC000"/>
                  </a:solidFill>
                  <a:effectLst>
                    <a:glow rad="53100">
                      <a:schemeClr val="accent6">
                        <a:satMod val="180000"/>
                        <a:alpha val="30000"/>
                      </a:schemeClr>
                    </a:glow>
                    <a:outerShdw blurRad="38100" dist="38100" dir="2700000" algn="tl">
                      <a:srgbClr val="000000">
                        <a:alpha val="43137"/>
                      </a:srgbClr>
                    </a:outerShdw>
                  </a:effectLst>
                  <a:latin typeface="华文新魏" panose="02010800040101010101" charset="-122"/>
                  <a:ea typeface="华文新魏" panose="02010800040101010101" charset="-122"/>
                  <a:cs typeface="Lantinghei SC Demibold" charset="-122"/>
                  <a:sym typeface="+mn-ea"/>
                </a:rPr>
                <a:t>三、实施恩平工业园项目固投奖励</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F:/企业服务股/政策/政策解读ppt/1225/新建文件夹/冯如-1.png冯如-1"/>
          <p:cNvPicPr>
            <a:picLocks noChangeAspect="1"/>
          </p:cNvPicPr>
          <p:nvPr/>
        </p:nvPicPr>
        <p:blipFill>
          <a:blip r:embed="rId4">
            <a:alphaModFix amt="50000"/>
          </a:blip>
          <a:srcRect t="122" b="122"/>
          <a:stretch>
            <a:fillRect/>
          </a:stretch>
        </p:blipFill>
        <p:spPr>
          <a:xfrm>
            <a:off x="0" y="0"/>
            <a:ext cx="12181840" cy="6859905"/>
          </a:xfrm>
          <a:prstGeom prst="rect">
            <a:avLst/>
          </a:prstGeom>
        </p:spPr>
      </p:pic>
      <p:sp>
        <p:nvSpPr>
          <p:cNvPr id="4" name="矩形 3"/>
          <p:cNvSpPr/>
          <p:nvPr/>
        </p:nvSpPr>
        <p:spPr>
          <a:xfrm>
            <a:off x="262890" y="1351915"/>
            <a:ext cx="9605010" cy="5073650"/>
          </a:xfrm>
          <a:prstGeom prst="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文本框 6"/>
          <p:cNvSpPr txBox="1"/>
          <p:nvPr/>
        </p:nvSpPr>
        <p:spPr>
          <a:xfrm>
            <a:off x="379095" y="1413510"/>
            <a:ext cx="9338945" cy="4640580"/>
          </a:xfrm>
          <a:prstGeom prst="rect">
            <a:avLst/>
          </a:prstGeom>
          <a:noFill/>
        </p:spPr>
        <p:txBody>
          <a:bodyPr wrap="square" rtlCol="0">
            <a:noAutofit/>
          </a:bodyPr>
          <a:lstStyle/>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(一)首次被认定为国家专精特新</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“小巨人”</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企业的，颁发 “冯如创新杯”金杯并给予</a:t>
            </a:r>
            <a:r>
              <a:rPr lang="en-US" altLang="zh-CN"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200</a:t>
            </a:r>
            <a:r>
              <a:rPr lang="en-US" altLang="zh-CN"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万元</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奖励；</a:t>
            </a:r>
          </a:p>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首次被认定为</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省级“专精特新”</a:t>
            </a: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中小企业的，颁发“冯如创新杯”银杯并给予最高</a:t>
            </a:r>
            <a:r>
              <a:rPr lang="en-US" altLang="zh-CN"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50</a:t>
            </a:r>
            <a:r>
              <a:rPr lang="en-US" altLang="zh-CN" sz="1800" b="1" dirty="0" smtClean="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奖励，其中，规模以上工业企业</a:t>
            </a:r>
            <a:r>
              <a:rPr lang="en-US" altLang="zh-CN"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50</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，规模以下工业企业及其他产业企业</a:t>
            </a:r>
            <a:r>
              <a:rPr lang="en-US" altLang="zh-CN"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20</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p>
          <a:p>
            <a:pPr>
              <a:lnSpc>
                <a:spcPct val="150000"/>
              </a:lnSpc>
              <a:spcBef>
                <a:spcPts val="0"/>
              </a:spcBef>
              <a:spcAft>
                <a:spcPts val="0"/>
              </a:spcAft>
            </a:pP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首次被认定为江门</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市级“专精特新”</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中小企业的，颁发“冯如创新杯”铜杯并给予最高</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20万元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奖励，其中，规模以上工业企业</a:t>
            </a:r>
            <a:r>
              <a:rPr lang="en-US" altLang="zh-CN"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20</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，规模以下工业企业及其他产业企业</a:t>
            </a:r>
            <a:r>
              <a:rPr lang="en-US" altLang="zh-CN"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10</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p>
          <a:p>
            <a:pPr>
              <a:lnSpc>
                <a:spcPct val="150000"/>
              </a:lnSpc>
              <a:spcBef>
                <a:spcPts val="0"/>
              </a:spcBef>
              <a:spcAft>
                <a:spcPts val="0"/>
              </a:spcAft>
            </a:pP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首次被认定为</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国家高新技术</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企业的，颁发“冯如创新 杯”铜杯并给予最高</a:t>
            </a:r>
            <a:r>
              <a:rPr lang="en-US" altLang="zh-CN"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30</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奖励，其中，规模以上工业企业</a:t>
            </a:r>
            <a:r>
              <a:rPr lang="en-US" altLang="zh-CN"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30</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，规模以下工业企业及其他产业企业</a:t>
            </a:r>
            <a:r>
              <a:rPr lang="en-US" altLang="zh-CN"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20</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p>
          <a:p>
            <a:pPr>
              <a:lnSpc>
                <a:spcPct val="150000"/>
              </a:lnSpc>
              <a:spcBef>
                <a:spcPts val="0"/>
              </a:spcBef>
              <a:spcAft>
                <a:spcPts val="0"/>
              </a:spcAft>
            </a:pP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Bef>
                <a:spcPts val="0"/>
              </a:spcBef>
              <a:spcAft>
                <a:spcPts val="0"/>
              </a:spcAft>
            </a:pP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(二)实施“个转企、小升规、规改股、股上市”市场主体培育计划，鼓励企业分公司转为子公司，对符合条件的工业小升规、股改分别给予最高</a:t>
            </a:r>
            <a:r>
              <a:rPr lang="en-US" altLang="zh-CN"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20</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30</a:t>
            </a:r>
            <a:r>
              <a:rPr lang="en-US" altLang="zh-CN"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奖励。</a:t>
            </a:r>
          </a:p>
        </p:txBody>
      </p:sp>
      <p:grpSp>
        <p:nvGrpSpPr>
          <p:cNvPr id="2" name="组合 1"/>
          <p:cNvGrpSpPr/>
          <p:nvPr/>
        </p:nvGrpSpPr>
        <p:grpSpPr>
          <a:xfrm>
            <a:off x="262890" y="189865"/>
            <a:ext cx="5798820" cy="750570"/>
            <a:chOff x="414" y="299"/>
            <a:chExt cx="9132" cy="1182"/>
          </a:xfrm>
        </p:grpSpPr>
        <p:grpSp>
          <p:nvGrpSpPr>
            <p:cNvPr id="41995" name="组合 13"/>
            <p:cNvGrpSpPr/>
            <p:nvPr/>
          </p:nvGrpSpPr>
          <p:grpSpPr>
            <a:xfrm>
              <a:off x="414" y="299"/>
              <a:ext cx="9133" cy="1182"/>
              <a:chOff x="1464405" y="-676362"/>
              <a:chExt cx="2965450" cy="391795"/>
            </a:xfrm>
          </p:grpSpPr>
          <p:sp>
            <p:nvSpPr>
              <p:cNvPr id="15" name="平行四边形 14"/>
              <p:cNvSpPr/>
              <p:nvPr>
                <p:custDataLst>
                  <p:tags r:id="rId1"/>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2"/>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nvSpPr>
          <p:spPr>
            <a:xfrm>
              <a:off x="980" y="412"/>
              <a:ext cx="8120"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四、</a:t>
              </a:r>
              <a:r>
                <a:rPr lang="zh-CN" altLang="en-US"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加大优质企业梯度培育</a:t>
              </a:r>
              <a:endParaRPr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alphaModFix amt="60000"/>
          </a:blip>
          <a:srcRect t="4120" b="14844"/>
          <a:stretch>
            <a:fillRect/>
          </a:stretch>
        </p:blipFill>
        <p:spPr>
          <a:xfrm>
            <a:off x="-25400" y="20320"/>
            <a:ext cx="12215495" cy="6818630"/>
          </a:xfrm>
          <a:prstGeom prst="rect">
            <a:avLst/>
          </a:prstGeom>
        </p:spPr>
      </p:pic>
      <p:pic>
        <p:nvPicPr>
          <p:cNvPr id="14" name="图片 13" descr="F:/企业服务股/政策/政策解读/1225/新建文件夹/产值3.png产值3"/>
          <p:cNvPicPr>
            <a:picLocks noChangeAspect="1"/>
          </p:cNvPicPr>
          <p:nvPr/>
        </p:nvPicPr>
        <p:blipFill>
          <a:blip r:embed="rId6"/>
          <a:srcRect l="962" r="962"/>
          <a:stretch>
            <a:fillRect/>
          </a:stretch>
        </p:blipFill>
        <p:spPr>
          <a:xfrm>
            <a:off x="5010785" y="1844040"/>
            <a:ext cx="3339465" cy="3959860"/>
          </a:xfrm>
          <a:prstGeom prst="roundRect">
            <a:avLst/>
          </a:prstGeom>
        </p:spPr>
      </p:pic>
      <p:pic>
        <p:nvPicPr>
          <p:cNvPr id="15" name="图片 14" descr="F:/企业服务股/政策/政策解读/1225/新建文件夹/产值4.png产值4"/>
          <p:cNvPicPr>
            <a:picLocks noChangeAspect="1"/>
          </p:cNvPicPr>
          <p:nvPr/>
        </p:nvPicPr>
        <p:blipFill>
          <a:blip r:embed="rId7"/>
          <a:srcRect t="1705" b="1705"/>
          <a:stretch>
            <a:fillRect/>
          </a:stretch>
        </p:blipFill>
        <p:spPr>
          <a:xfrm>
            <a:off x="8543290" y="1844040"/>
            <a:ext cx="3388995" cy="3945255"/>
          </a:xfrm>
          <a:prstGeom prst="roundRect">
            <a:avLst/>
          </a:prstGeom>
        </p:spPr>
      </p:pic>
      <p:sp>
        <p:nvSpPr>
          <p:cNvPr id="7" name="圆角矩形 6"/>
          <p:cNvSpPr/>
          <p:nvPr/>
        </p:nvSpPr>
        <p:spPr>
          <a:xfrm>
            <a:off x="221615" y="1858158"/>
            <a:ext cx="4519295" cy="3857651"/>
          </a:xfrm>
          <a:prstGeom prst="round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 name="文本框 2"/>
          <p:cNvSpPr txBox="1"/>
          <p:nvPr/>
        </p:nvSpPr>
        <p:spPr>
          <a:xfrm>
            <a:off x="451485" y="2215515"/>
            <a:ext cx="4098290" cy="3309620"/>
          </a:xfrm>
          <a:prstGeom prst="rect">
            <a:avLst/>
          </a:prstGeom>
          <a:noFill/>
        </p:spPr>
        <p:txBody>
          <a:bodyPr wrap="square" rtlCol="0">
            <a:noAutofit/>
          </a:bodyPr>
          <a:lstStyle/>
          <a:p>
            <a:pPr>
              <a:lnSpc>
                <a:spcPct val="150000"/>
              </a:lnSpc>
              <a:spcBef>
                <a:spcPts val="0"/>
              </a:spcBef>
              <a:spcAft>
                <a:spcPts val="0"/>
              </a:spcAft>
            </a:pPr>
            <a:r>
              <a:rPr lang="en-US" altLang="zh-CN" sz="19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9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a:t>
            </a:r>
            <a:r>
              <a:rPr lang="en-US" altLang="zh-CN" sz="19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9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年起年产值</a:t>
            </a:r>
            <a:r>
              <a:rPr lang="zh-CN" altLang="en-US" sz="21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首次突破亿元</a:t>
            </a:r>
            <a:r>
              <a:rPr lang="zh-CN" altLang="en-US" sz="19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、亩产税收达 </a:t>
            </a:r>
            <a:r>
              <a:rPr lang="zh-CN" altLang="en-US" sz="21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20 万元以上</a:t>
            </a:r>
            <a:r>
              <a:rPr lang="zh-CN" altLang="en-US" sz="19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（含 20 万元）且税负不低于年销售收入 3%的制造业企业，按以下年产值（年产值以统计部门核定的数据为准）情况进行奖励。奖励额度不超过其税收本级库增量</a:t>
            </a:r>
            <a:r>
              <a:rPr lang="zh-CN" altLang="en-US" sz="19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9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组合 5"/>
          <p:cNvGrpSpPr/>
          <p:nvPr/>
        </p:nvGrpSpPr>
        <p:grpSpPr>
          <a:xfrm>
            <a:off x="262890" y="189865"/>
            <a:ext cx="4182110" cy="750570"/>
            <a:chOff x="414" y="299"/>
            <a:chExt cx="6586" cy="1182"/>
          </a:xfrm>
        </p:grpSpPr>
        <p:grpSp>
          <p:nvGrpSpPr>
            <p:cNvPr id="41995" name="组合 13"/>
            <p:cNvGrpSpPr/>
            <p:nvPr/>
          </p:nvGrpSpPr>
          <p:grpSpPr>
            <a:xfrm>
              <a:off x="414" y="299"/>
              <a:ext cx="6586" cy="1182"/>
              <a:chOff x="1464405" y="-676362"/>
              <a:chExt cx="2965450" cy="391795"/>
            </a:xfrm>
          </p:grpSpPr>
          <p:sp>
            <p:nvSpPr>
              <p:cNvPr id="4" name="平行四边形 3"/>
              <p:cNvSpPr/>
              <p:nvPr>
                <p:custDataLst>
                  <p:tags r:id="rId2"/>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3"/>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5" name="文本框 4"/>
            <p:cNvSpPr txBox="1"/>
            <p:nvPr>
              <p:custDataLst>
                <p:tags r:id="rId1"/>
              </p:custDataLst>
            </p:nvPr>
          </p:nvSpPr>
          <p:spPr>
            <a:xfrm>
              <a:off x="980" y="412"/>
              <a:ext cx="5668"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五、实施产值奖励</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0.70"/>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500"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style.rotation</p:attrName>
                                        </p:attrNameLst>
                                      </p:cBhvr>
                                      <p:tavLst>
                                        <p:tav tm="0">
                                          <p:val>
                                            <p:fltVal val="90"/>
                                          </p:val>
                                        </p:tav>
                                        <p:tav tm="100000">
                                          <p:val>
                                            <p:fltVal val="0"/>
                                          </p:val>
                                        </p:tav>
                                      </p:tavLst>
                                    </p:anim>
                                    <p:animEffect transition="in" filter="fade">
                                      <p:cBhvr>
                                        <p:cTn id="17" dur="500"/>
                                        <p:tgtEl>
                                          <p:spTgt spid="7"/>
                                        </p:tgtEl>
                                      </p:cBhvr>
                                    </p:animEffect>
                                  </p:childTnLst>
                                </p:cTn>
                              </p:par>
                              <p:par>
                                <p:cTn id="18" presetID="31" presetClass="entr" presetSubtype="0" fill="hold" grpId="0" nodeType="withEffect">
                                  <p:stCondLst>
                                    <p:cond delay="0"/>
                                  </p:stCondLst>
                                  <p:childTnLst>
                                    <p:set>
                                      <p:cBhvr>
                                        <p:cTn id="19" dur="500"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 calcmode="lin" valueType="num">
                                      <p:cBhvr>
                                        <p:cTn id="22" dur="500" fill="hold"/>
                                        <p:tgtEl>
                                          <p:spTgt spid="3"/>
                                        </p:tgtEl>
                                        <p:attrNameLst>
                                          <p:attrName>style.rotation</p:attrName>
                                        </p:attrNameLst>
                                      </p:cBhvr>
                                      <p:tavLst>
                                        <p:tav tm="0">
                                          <p:val>
                                            <p:fltVal val="90"/>
                                          </p:val>
                                        </p:tav>
                                        <p:tav tm="100000">
                                          <p:val>
                                            <p:fltVal val="0"/>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500"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 calcmode="lin" valueType="num">
                                      <p:cBhvr>
                                        <p:cTn id="30" dur="500" fill="hold"/>
                                        <p:tgtEl>
                                          <p:spTgt spid="14"/>
                                        </p:tgtEl>
                                        <p:attrNameLst>
                                          <p:attrName>style.rotation</p:attrName>
                                        </p:attrNameLst>
                                      </p:cBhvr>
                                      <p:tavLst>
                                        <p:tav tm="0">
                                          <p:val>
                                            <p:fltVal val="90"/>
                                          </p:val>
                                        </p:tav>
                                        <p:tav tm="100000">
                                          <p:val>
                                            <p:fltVal val="0"/>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500"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90"/>
                                          </p:val>
                                        </p:tav>
                                        <p:tav tm="100000">
                                          <p:val>
                                            <p:fltVal val="0"/>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652"/>
            <a:ext cx="12204700" cy="6873240"/>
          </a:xfrm>
          <a:prstGeom prst="rect">
            <a:avLst/>
          </a:prstGeom>
        </p:spPr>
      </p:pic>
      <p:sp>
        <p:nvSpPr>
          <p:cNvPr id="19" name="对角圆角矩形 18"/>
          <p:cNvSpPr/>
          <p:nvPr/>
        </p:nvSpPr>
        <p:spPr>
          <a:xfrm>
            <a:off x="370840" y="1362075"/>
            <a:ext cx="4564380" cy="5007610"/>
          </a:xfrm>
          <a:prstGeom prst="round2Diag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R="0" algn="just" defTabSz="914400">
              <a:lnSpc>
                <a:spcPct val="150000"/>
              </a:lnSpc>
              <a:spcBef>
                <a:spcPts val="0"/>
              </a:spcBef>
              <a:spcAft>
                <a:spcPts val="600"/>
              </a:spcAft>
              <a:buClrTx/>
              <a:buSzTx/>
              <a:buFontTx/>
              <a:buNone/>
              <a:defRPr/>
            </a:pPr>
            <a:endParaRPr lang="zh-CN" altLang="en-US" sz="1800" b="1" kern="100" noProof="0" dirty="0">
              <a:solidFill>
                <a:schemeClr val="bg1"/>
              </a:solidFill>
              <a:latin typeface="微软雅黑" panose="020B0503020204020204" pitchFamily="34" charset="-122"/>
              <a:ea typeface="微软雅黑" panose="020B0503020204020204" pitchFamily="34" charset="-122"/>
              <a:sym typeface="+mn-ea"/>
            </a:endParaRPr>
          </a:p>
        </p:txBody>
      </p:sp>
      <p:grpSp>
        <p:nvGrpSpPr>
          <p:cNvPr id="2" name="组合 1"/>
          <p:cNvGrpSpPr/>
          <p:nvPr/>
        </p:nvGrpSpPr>
        <p:grpSpPr>
          <a:xfrm>
            <a:off x="262890" y="189865"/>
            <a:ext cx="5798820" cy="750570"/>
            <a:chOff x="414" y="299"/>
            <a:chExt cx="9132" cy="1182"/>
          </a:xfrm>
        </p:grpSpPr>
        <p:grpSp>
          <p:nvGrpSpPr>
            <p:cNvPr id="41995" name="组合 13"/>
            <p:cNvGrpSpPr/>
            <p:nvPr/>
          </p:nvGrpSpPr>
          <p:grpSpPr>
            <a:xfrm>
              <a:off x="414" y="299"/>
              <a:ext cx="9133" cy="1182"/>
              <a:chOff x="1464405" y="-676362"/>
              <a:chExt cx="2965450" cy="391795"/>
            </a:xfrm>
          </p:grpSpPr>
          <p:sp>
            <p:nvSpPr>
              <p:cNvPr id="15" name="平行四边形 14"/>
              <p:cNvSpPr/>
              <p:nvPr>
                <p:custDataLst>
                  <p:tags r:id="rId2"/>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3"/>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custDataLst>
                <p:tags r:id="rId1"/>
              </p:custDataLst>
            </p:nvPr>
          </p:nvSpPr>
          <p:spPr>
            <a:xfrm>
              <a:off x="980" y="412"/>
              <a:ext cx="8120"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六、支持拓展产业发展空间</a:t>
              </a:r>
            </a:p>
          </p:txBody>
        </p:sp>
      </p:grpSp>
      <p:sp>
        <p:nvSpPr>
          <p:cNvPr id="6" name="文本框 5"/>
          <p:cNvSpPr txBox="1"/>
          <p:nvPr/>
        </p:nvSpPr>
        <p:spPr>
          <a:xfrm>
            <a:off x="537210" y="1485265"/>
            <a:ext cx="4163060" cy="4885055"/>
          </a:xfrm>
          <a:prstGeom prst="rect">
            <a:avLst/>
          </a:prstGeom>
          <a:noFill/>
        </p:spPr>
        <p:txBody>
          <a:bodyPr wrap="square" rtlCol="0">
            <a:noAutofit/>
          </a:bodyPr>
          <a:lstStyle/>
          <a:p>
            <a:pPr>
              <a:lnSpc>
                <a:spcPct val="150000"/>
              </a:lnSpc>
            </a:pPr>
            <a:r>
              <a:rPr lang="zh-CN" altLang="en-US" b="1" kern="100" noProof="0" dirty="0">
                <a:solidFill>
                  <a:schemeClr val="bg1"/>
                </a:solidFill>
                <a:latin typeface="微软雅黑" panose="020B0503020204020204" pitchFamily="34" charset="-122"/>
                <a:ea typeface="微软雅黑" panose="020B0503020204020204" pitchFamily="34" charset="-122"/>
                <a:sym typeface="+mn-ea"/>
              </a:rPr>
              <a:t>鼓落实“工改工”促进制造业发展措施，对投资额</a:t>
            </a:r>
            <a:r>
              <a:rPr lang="zh-CN" altLang="en-US" b="1" kern="100" noProof="0" dirty="0">
                <a:solidFill>
                  <a:srgbClr val="FFC000"/>
                </a:solidFill>
                <a:latin typeface="微软雅黑" panose="020B0503020204020204" pitchFamily="34" charset="-122"/>
                <a:ea typeface="微软雅黑" panose="020B0503020204020204" pitchFamily="34" charset="-122"/>
                <a:sym typeface="+mn-ea"/>
              </a:rPr>
              <a:t>3000万元以上</a:t>
            </a:r>
            <a:r>
              <a:rPr lang="zh-CN" altLang="en-US" b="1" kern="100" noProof="0" dirty="0">
                <a:solidFill>
                  <a:schemeClr val="bg1"/>
                </a:solidFill>
                <a:latin typeface="微软雅黑" panose="020B0503020204020204" pitchFamily="34" charset="-122"/>
                <a:ea typeface="微软雅黑" panose="020B0503020204020204" pitchFamily="34" charset="-122"/>
                <a:sym typeface="+mn-ea"/>
              </a:rPr>
              <a:t>、容积率达到2.0至2.5的项目，按(改造后建筑面积×60 元/平方米)标准奖励；容积率达到2.5至3.0的项目，按(改造后建筑面积×70元/平方米)标准奖励；容积率达到3.0以上的项目，按(改造后建筑面积×80元/平方米)标准奖励，奖励资金总额不超过项目缴纳的建设安装过程中产生的增值税本级提留部分。</a:t>
            </a: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Users\Administrator\Desktop\工作\政策解读ppt\1107\道氏厂区大门.jpg道氏厂区大门"/>
          <p:cNvPicPr>
            <a:picLocks noChangeAspect="1"/>
          </p:cNvPicPr>
          <p:nvPr/>
        </p:nvPicPr>
        <p:blipFill>
          <a:blip r:embed="rId5">
            <a:alphaModFix amt="59000"/>
          </a:blip>
          <a:srcRect/>
          <a:stretch>
            <a:fillRect/>
          </a:stretch>
        </p:blipFill>
        <p:spPr>
          <a:xfrm>
            <a:off x="-635" y="0"/>
            <a:ext cx="12208510" cy="6852285"/>
          </a:xfrm>
          <a:prstGeom prst="rect">
            <a:avLst/>
          </a:prstGeom>
        </p:spPr>
      </p:pic>
      <p:sp>
        <p:nvSpPr>
          <p:cNvPr id="4" name="圆角矩形 3"/>
          <p:cNvSpPr/>
          <p:nvPr/>
        </p:nvSpPr>
        <p:spPr>
          <a:xfrm>
            <a:off x="1170305" y="1269365"/>
            <a:ext cx="9866630" cy="4446445"/>
          </a:xfrm>
          <a:prstGeom prst="roundRect">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anchor="ctr"/>
          <a:lstStyle/>
          <a:p>
            <a:pPr marL="0" marR="0" lvl="0" indent="0" algn="ctr" defTabSz="1828165" rtl="0" eaLnBrk="1" fontAlgn="auto" latinLnBrk="0" hangingPunct="1">
              <a:lnSpc>
                <a:spcPct val="100000"/>
              </a:lnSpc>
              <a:spcBef>
                <a:spcPts val="0"/>
              </a:spcBef>
              <a:spcAft>
                <a:spcPts val="0"/>
              </a:spcAft>
              <a:buClrTx/>
              <a:buSzTx/>
              <a:buFontTx/>
              <a:buNone/>
              <a:defRPr/>
            </a:pPr>
            <a:endParaRPr kumimoji="0" lang="zh-CN" altLang="en-US" sz="3485"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文本框 10"/>
          <p:cNvSpPr txBox="1"/>
          <p:nvPr/>
        </p:nvSpPr>
        <p:spPr>
          <a:xfrm>
            <a:off x="1380490" y="1501140"/>
            <a:ext cx="9521825" cy="4043680"/>
          </a:xfrm>
          <a:prstGeom prst="rect">
            <a:avLst/>
          </a:prstGeom>
          <a:noFill/>
        </p:spPr>
        <p:txBody>
          <a:bodyPr wrap="square" rtlCol="0">
            <a:noAutofit/>
          </a:bodyPr>
          <a:lstStyle/>
          <a:p>
            <a:pPr>
              <a:lnSpc>
                <a:spcPct val="150000"/>
              </a:lnSpc>
              <a:spcBef>
                <a:spcPts val="0"/>
              </a:spcBef>
              <a:spcAft>
                <a:spcPts val="0"/>
              </a:spcAft>
            </a:pPr>
            <a:r>
              <a:rPr lang="zh-CN" altLang="en-US" sz="1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一 )落户奖。总部经济政策实施期内，新引进的企业达到</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江门市总部企业认定条件的，经认定的总部企业自认定当年起连续五年按企业对本市综合效益贡献的50%予以奖励，综合型总 部企业奖励金额累计最高不超过</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500万元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，区域型、功能型、成长型总部企业奖励金额累计最高不超过</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300万元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Bef>
                <a:spcPts val="0"/>
              </a:spcBef>
              <a:spcAft>
                <a:spcPts val="0"/>
              </a:spcAft>
            </a:pP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(二)经营贡献奖。在库的所有总部企业，自认定当年起  在本市结算的主营业务收入、综合效益连续两年保持正增长的， 按照企业上年度对本市综合效益贡献增量的50%予以奖励，企业年主营业务收入</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50亿元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以下的奖励额度最高不超过</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500万元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、年主营业务收入超过</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50亿元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(含50亿元)的奖励额度最高不超过</a:t>
            </a:r>
            <a:r>
              <a:rPr lang="zh-CN" altLang="en-US" sz="1800" b="1" dirty="0">
                <a:solidFill>
                  <a:srgbClr val="FFC000"/>
                </a:solidFill>
                <a:latin typeface="微软雅黑" panose="020B0503020204020204" pitchFamily="34" charset="-122"/>
                <a:ea typeface="微软雅黑" panose="020B0503020204020204" pitchFamily="34" charset="-122"/>
                <a:cs typeface="微软雅黑" panose="020B0503020204020204" pitchFamily="34" charset="-122"/>
                <a:sym typeface="+mn-ea"/>
              </a:rPr>
              <a:t>1000 万元</a:t>
            </a:r>
            <a:r>
              <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grpSp>
        <p:nvGrpSpPr>
          <p:cNvPr id="2" name="组合 1"/>
          <p:cNvGrpSpPr/>
          <p:nvPr/>
        </p:nvGrpSpPr>
        <p:grpSpPr>
          <a:xfrm>
            <a:off x="262890" y="189865"/>
            <a:ext cx="5515610" cy="750570"/>
            <a:chOff x="414" y="299"/>
            <a:chExt cx="8686" cy="1182"/>
          </a:xfrm>
        </p:grpSpPr>
        <p:grpSp>
          <p:nvGrpSpPr>
            <p:cNvPr id="41995" name="组合 13"/>
            <p:cNvGrpSpPr/>
            <p:nvPr/>
          </p:nvGrpSpPr>
          <p:grpSpPr>
            <a:xfrm>
              <a:off x="414" y="299"/>
              <a:ext cx="7834" cy="1182"/>
              <a:chOff x="1464405" y="-676362"/>
              <a:chExt cx="2965450" cy="391795"/>
            </a:xfrm>
          </p:grpSpPr>
          <p:sp>
            <p:nvSpPr>
              <p:cNvPr id="15" name="平行四边形 14"/>
              <p:cNvSpPr/>
              <p:nvPr>
                <p:custDataLst>
                  <p:tags r:id="rId2"/>
                </p:custDataLst>
              </p:nvPr>
            </p:nvSpPr>
            <p:spPr>
              <a:xfrm>
                <a:off x="1523977" y="-642475"/>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custDataLst>
                  <p:tags r:id="rId3"/>
                </p:custDataLst>
              </p:nvPr>
            </p:nvSpPr>
            <p:spPr>
              <a:xfrm>
                <a:off x="1464405" y="-676362"/>
                <a:ext cx="2905878" cy="357908"/>
              </a:xfrm>
              <a:prstGeom prst="parallelogram">
                <a:avLst>
                  <a:gd name="adj" fmla="val 33010"/>
                </a:avLst>
              </a:prstGeom>
              <a:gradFill>
                <a:gsLst>
                  <a:gs pos="0">
                    <a:srgbClr val="89D0D7">
                      <a:alpha val="65000"/>
                    </a:srgbClr>
                  </a:gs>
                  <a:gs pos="30000">
                    <a:srgbClr val="46ABF0">
                      <a:alpha val="70000"/>
                    </a:srgbClr>
                  </a:gs>
                  <a:gs pos="100000">
                    <a:srgbClr val="0864BE">
                      <a:alpha val="80000"/>
                    </a:srgbClr>
                  </a:gs>
                </a:gsLst>
                <a:lin ang="10800000" scaled="0"/>
              </a:gradFill>
              <a:ln w="12700" cap="flat" cmpd="sng" algn="ctr">
                <a:noFill/>
                <a:prstDash val="solid"/>
                <a:miter lim="800000"/>
              </a:ln>
              <a:effectLst/>
            </p:spPr>
            <p:txBody>
              <a:bodyPr rtlCol="0" anchor="ctr"/>
              <a:lstStyle/>
              <a:p>
                <a:pPr marL="0" marR="0" lvl="0" indent="0" algn="ctr" defTabSz="1828165" rtl="0" eaLnBrk="1" fontAlgn="base" latinLnBrk="0" hangingPunct="1">
                  <a:lnSpc>
                    <a:spcPct val="100000"/>
                  </a:lnSpc>
                  <a:spcBef>
                    <a:spcPct val="0"/>
                  </a:spcBef>
                  <a:spcAft>
                    <a:spcPct val="0"/>
                  </a:spcAft>
                  <a:buClrTx/>
                  <a:buSzTx/>
                  <a:buFontTx/>
                  <a:buNone/>
                  <a:defRPr/>
                </a:pPr>
                <a:endParaRPr kumimoji="0" lang="zh-CN" altLang="en-US" sz="1400" b="1" i="0" u="none" strike="noStrike" kern="0" cap="none" spc="0" normalizeH="0" baseline="0" noProof="0" dirty="0">
                  <a:ln>
                    <a:noFill/>
                  </a:ln>
                  <a:solidFill>
                    <a:srgbClr val="F5F199"/>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3" name="文本框 12"/>
            <p:cNvSpPr txBox="1"/>
            <p:nvPr>
              <p:custDataLst>
                <p:tags r:id="rId1"/>
              </p:custDataLst>
            </p:nvPr>
          </p:nvSpPr>
          <p:spPr>
            <a:xfrm>
              <a:off x="980" y="412"/>
              <a:ext cx="8120" cy="919"/>
            </a:xfrm>
            <a:prstGeom prst="rect">
              <a:avLst/>
            </a:prstGeom>
            <a:noFill/>
          </p:spPr>
          <p:txBody>
            <a:bodyPr wrap="square" rtlCol="0" anchor="t">
              <a:spAutoFit/>
            </a:bodyPr>
            <a:lstStyle/>
            <a:p>
              <a:pPr algn="l"/>
              <a:r>
                <a:rPr lang="zh-CN"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sym typeface="+mn-ea"/>
                </a:rPr>
                <a:t>七、推动总部经济发展</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750"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p:bldP spid="11" grpId="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M0YmY1ZjdmYWVhYjgzN2NlYjI1MzUxMGMzYzVhOWEifQ=="/>
  <p:tag name="KSO_WPP_MARK_KEY" val="940ef2d1-4db4-4090-a9ee-b73bbfeafa23"/>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361.932283464566,&quot;width&quot;:19453.68188976378}"/>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69,&quot;width&quot;:7966}"/>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INFO" val="{&quot;code&quot;:&quot;a[5]&quot;,&quot;full_picture&quot;:false,&quot;last_crop_picture&quot;:&quot;a[5]&quot;,&quot;scheme&quot;:&quot;2-2&quot;,&quot;spacing&quot;:5}"/>
  <p:tag name="KSO_WM_UNIT_PLACING_PICTURE" val="165530.041"/>
  <p:tag name="KSO_WM_UNIT_INDEX" val=""/>
  <p:tag name="KSO_WM_UNIT_ID"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INFO" val="{&quot;code&quot;:&quot;a[5]&quot;,&quot;full_picture&quot;:false,&quot;last_crop_picture&quot;:&quot;a[5]&quot;,&quot;scheme&quot;:&quot;2-2&quot;,&quot;spacing&quot;:5}"/>
  <p:tag name="KSO_WM_UNIT_PLACING_PICTURE" val="165530.041"/>
  <p:tag name="KSO_WM_UNIT_INDEX" val=""/>
  <p:tag name="KSO_WM_UNIT_ID"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087.500787401575,&quot;width&quot;:10631.251968503937}"/>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2838</Words>
  <Application>Microsoft Office PowerPoint</Application>
  <PresentationFormat>自定义</PresentationFormat>
  <Paragraphs>111</Paragraphs>
  <Slides>26</Slides>
  <Notes>5</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26</vt:i4>
      </vt:variant>
    </vt:vector>
  </HeadingPairs>
  <TitlesOfParts>
    <vt:vector size="35" baseType="lpstr">
      <vt:lpstr>Lantinghei SC Demibold</vt:lpstr>
      <vt:lpstr>黑体</vt:lpstr>
      <vt:lpstr>华文新魏</vt:lpstr>
      <vt:lpstr>宋体</vt:lpstr>
      <vt:lpstr>微软雅黑</vt:lpstr>
      <vt:lpstr>Arial</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xbany</dc:creator>
  <cp:lastModifiedBy>钟婉文</cp:lastModifiedBy>
  <cp:revision>274</cp:revision>
  <dcterms:created xsi:type="dcterms:W3CDTF">2022-08-07T01:12:00Z</dcterms:created>
  <dcterms:modified xsi:type="dcterms:W3CDTF">2024-01-09T08:22:08Z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B471BF898CC34C71BC5FE76E41AE5D3A</vt:lpwstr>
  </property>
  <property fmtid="{D5CDD505-2E9C-101B-9397-08002B2CF9AE}" pid="3" name="KSOProductBuildVer">
    <vt:lpwstr>2052-12.1.0.16120</vt:lpwstr>
  </property>
</Properties>
</file>